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772" r:id="rId2"/>
    <p:sldId id="870" r:id="rId3"/>
    <p:sldId id="694" r:id="rId4"/>
    <p:sldId id="838" r:id="rId5"/>
    <p:sldId id="839" r:id="rId6"/>
    <p:sldId id="845" r:id="rId7"/>
    <p:sldId id="867" r:id="rId8"/>
    <p:sldId id="840" r:id="rId9"/>
    <p:sldId id="841" r:id="rId10"/>
    <p:sldId id="837" r:id="rId11"/>
    <p:sldId id="843" r:id="rId12"/>
    <p:sldId id="864" r:id="rId13"/>
    <p:sldId id="868" r:id="rId14"/>
    <p:sldId id="746" r:id="rId15"/>
    <p:sldId id="752" r:id="rId16"/>
    <p:sldId id="798" r:id="rId17"/>
    <p:sldId id="721" r:id="rId18"/>
    <p:sldId id="799" r:id="rId19"/>
    <p:sldId id="722" r:id="rId20"/>
    <p:sldId id="800" r:id="rId21"/>
    <p:sldId id="811" r:id="rId22"/>
    <p:sldId id="869" r:id="rId23"/>
    <p:sldId id="779" r:id="rId24"/>
    <p:sldId id="780" r:id="rId25"/>
    <p:sldId id="822" r:id="rId26"/>
    <p:sldId id="823" r:id="rId27"/>
    <p:sldId id="814" r:id="rId28"/>
    <p:sldId id="774" r:id="rId29"/>
  </p:sldIdLst>
  <p:sldSz cx="9144000" cy="6858000" type="screen4x3"/>
  <p:notesSz cx="6735763" cy="9866313"/>
  <p:defaultTextStyle>
    <a:defPPr>
      <a:defRPr lang="ja-JP"/>
    </a:defPPr>
    <a:lvl1pPr marL="0" algn="l" defTabSz="91429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006600"/>
    <a:srgbClr val="FF33CC"/>
    <a:srgbClr val="FF66FF"/>
    <a:srgbClr val="FF00FF"/>
    <a:srgbClr val="00FFFF"/>
    <a:srgbClr val="0066FF"/>
    <a:srgbClr val="CC9900"/>
    <a:srgbClr val="66FFFF"/>
    <a:srgbClr val="33C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1844" autoAdjust="0"/>
    <p:restoredTop sz="93984" autoAdjust="0"/>
  </p:normalViewPr>
  <p:slideViewPr>
    <p:cSldViewPr>
      <p:cViewPr varScale="1">
        <p:scale>
          <a:sx n="79" d="100"/>
          <a:sy n="79" d="100"/>
        </p:scale>
        <p:origin x="-132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7B701-5C5B-434F-AEC3-2B85554B13FF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847C9-768C-4B24-BBE4-12DFEE0984BD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1AAFE-A110-4131-BA0C-21B7E235063D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18402-DACC-4349-B341-4545AEB3511E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35664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ja-JP" altLang="en-US" smtClean="0"/>
          </a:p>
        </p:txBody>
      </p:sp>
      <p:sp>
        <p:nvSpPr>
          <p:cNvPr id="76804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745713-8AD2-4C58-8EFD-E010F03FECE2}" type="slidenum">
              <a:rPr lang="en-US" altLang="ja-JP" smtClean="0"/>
              <a:pPr/>
              <a:t>3</a:t>
            </a:fld>
            <a:endParaRPr lang="en-US" altLang="ja-JP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9A09D-4B29-4020-A990-857A12014987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ja-JP" altLang="en-US" dirty="0" smtClean="0">
              <a:latin typeface="Arial" pitchFamily="34" charset="0"/>
            </a:endParaRPr>
          </a:p>
        </p:txBody>
      </p:sp>
      <p:sp>
        <p:nvSpPr>
          <p:cNvPr id="4915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75E857-9DA0-449F-9D5D-14D974458C14}" type="slidenum">
              <a:rPr lang="en-US" altLang="ja-JP" smtClean="0">
                <a:latin typeface="Arial" pitchFamily="34" charset="0"/>
              </a:rPr>
              <a:pPr/>
              <a:t>20</a:t>
            </a:fld>
            <a:endParaRPr lang="en-US" altLang="ja-JP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18402-DACC-4349-B341-4545AEB3511E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396F6-F6B8-4683-A497-CA4829E9D5C4}" type="datetimeFigureOut">
              <a:rPr kumimoji="1" lang="ja-JP" altLang="en-US" smtClean="0"/>
              <a:pPr/>
              <a:t>2017/12/13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7E3B0-B558-44A0-9692-7BBA2A72C76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9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29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2564904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cs typeface="Arial" pitchFamily="34" charset="0"/>
                <a:sym typeface="Symbol"/>
              </a:rPr>
              <a:t>星間塵表面の物理化学過程：</a:t>
            </a:r>
            <a:endParaRPr lang="en-US" altLang="ja-JP" sz="2400" dirty="0" smtClean="0">
              <a:cs typeface="Arial" pitchFamily="34" charset="0"/>
              <a:sym typeface="Symbol"/>
            </a:endParaRPr>
          </a:p>
          <a:p>
            <a:pPr algn="ctr"/>
            <a:r>
              <a:rPr lang="ja-JP" altLang="en-US" sz="2400" dirty="0" smtClean="0">
                <a:cs typeface="Arial" pitchFamily="34" charset="0"/>
                <a:sym typeface="Symbol"/>
              </a:rPr>
              <a:t>量子トンネル表面反応と核スピン異性体について</a:t>
            </a:r>
            <a:endParaRPr lang="ja-JP" altLang="en-US" sz="2400" dirty="0" smtClean="0">
              <a:cs typeface="Arial" pitchFamily="34" charset="0"/>
            </a:endParaRPr>
          </a:p>
          <a:p>
            <a:pPr algn="ctr"/>
            <a:endParaRPr lang="en-US" altLang="ja-JP" sz="2400" dirty="0" smtClean="0">
              <a:latin typeface="+mj-ea"/>
              <a:cs typeface="Arial" pitchFamily="34" charset="0"/>
            </a:endParaRPr>
          </a:p>
          <a:p>
            <a:pPr algn="ctr"/>
            <a:endParaRPr lang="en-US" altLang="ja-JP" sz="2800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zh-CN" altLang="en-US" sz="2000" dirty="0" smtClean="0">
                <a:latin typeface="ＭＳ Ｐゴシック" pitchFamily="50" charset="-128"/>
                <a:ea typeface="ＭＳ Ｐゴシック" pitchFamily="50" charset="-128"/>
                <a:cs typeface="Arial" pitchFamily="34" charset="0"/>
              </a:rPr>
              <a:t>羽馬哲也</a:t>
            </a:r>
            <a:r>
              <a:rPr lang="ja-JP" altLang="en-US" sz="2000" dirty="0" smtClean="0">
                <a:latin typeface="ＭＳ Ｐゴシック" pitchFamily="50" charset="-128"/>
                <a:ea typeface="ＭＳ Ｐゴシック" pitchFamily="50" charset="-128"/>
                <a:cs typeface="Arial" pitchFamily="34" charset="0"/>
              </a:rPr>
              <a:t>　</a:t>
            </a:r>
            <a:r>
              <a:rPr lang="zh-CN" altLang="en-US" sz="2000" dirty="0" smtClean="0">
                <a:latin typeface="ＭＳ Ｐゴシック" pitchFamily="50" charset="-128"/>
                <a:ea typeface="ＭＳ Ｐゴシック" pitchFamily="50" charset="-128"/>
                <a:cs typeface="Arial" pitchFamily="34" charset="0"/>
              </a:rPr>
              <a:t>北大低温科学研究所</a:t>
            </a:r>
            <a:endParaRPr lang="en-US" altLang="ja-JP" sz="2000" dirty="0" smtClean="0">
              <a:latin typeface="ＭＳ Ｐゴシック" pitchFamily="50" charset="-128"/>
              <a:ea typeface="ＭＳ Ｐゴシック" pitchFamily="50" charset="-128"/>
              <a:cs typeface="Arial" pitchFamily="34" charset="0"/>
            </a:endParaRPr>
          </a:p>
        </p:txBody>
      </p:sp>
      <p:pic>
        <p:nvPicPr>
          <p:cNvPr id="6" name="Picture 335" descr="http://www.hokudai.ac.jp/jimuk/gakunai/ui/data/logomark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38328"/>
            <a:ext cx="1619672" cy="1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4" name="Picture 2" descr="入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425792"/>
            <a:ext cx="1115615" cy="1432208"/>
          </a:xfrm>
          <a:prstGeom prst="rect">
            <a:avLst/>
          </a:prstGeom>
          <a:noFill/>
        </p:spPr>
      </p:pic>
      <p:sp>
        <p:nvSpPr>
          <p:cNvPr id="5" name="正方形/長方形 4"/>
          <p:cNvSpPr/>
          <p:nvPr/>
        </p:nvSpPr>
        <p:spPr>
          <a:xfrm>
            <a:off x="3779912" y="6165304"/>
            <a:ext cx="5364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dirty="0" smtClean="0"/>
              <a:t>宇宙生命計算科学連携拠点第</a:t>
            </a:r>
            <a:r>
              <a:rPr lang="en-US" altLang="ja-JP" dirty="0" smtClean="0"/>
              <a:t>3</a:t>
            </a:r>
            <a:r>
              <a:rPr lang="ja-JP" altLang="en-US" dirty="0" smtClean="0"/>
              <a:t>回ワークショップ</a:t>
            </a:r>
            <a:endParaRPr lang="en-US" altLang="ja-JP" dirty="0" smtClean="0"/>
          </a:p>
          <a:p>
            <a:pPr algn="r"/>
            <a:r>
              <a:rPr lang="en-US" altLang="ja-JP" dirty="0" smtClean="0"/>
              <a:t>2017 11/20,21</a:t>
            </a:r>
            <a:r>
              <a:rPr lang="ja-JP" altLang="en-US" dirty="0" smtClean="0"/>
              <a:t>　計算科学研究センター会議室</a:t>
            </a:r>
            <a:r>
              <a:rPr lang="en-US" altLang="ja-JP" dirty="0" smtClean="0"/>
              <a:t>A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5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8012" y="0"/>
            <a:ext cx="43359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正方形/長方形 5"/>
          <p:cNvSpPr/>
          <p:nvPr/>
        </p:nvSpPr>
        <p:spPr>
          <a:xfrm>
            <a:off x="0" y="6488668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Miyauchi</a:t>
            </a:r>
            <a:r>
              <a:rPr lang="ja-JP" altLang="en-US" dirty="0" smtClean="0"/>
              <a:t> </a:t>
            </a:r>
            <a:r>
              <a:rPr lang="en-US" altLang="ja-JP" dirty="0" smtClean="0"/>
              <a:t>et al., </a:t>
            </a:r>
            <a:r>
              <a:rPr lang="en-US" dirty="0" smtClean="0"/>
              <a:t>Chem. Phys. </a:t>
            </a:r>
            <a:r>
              <a:rPr lang="en-US" dirty="0" err="1" smtClean="0"/>
              <a:t>Lett</a:t>
            </a:r>
            <a:r>
              <a:rPr lang="en-US" dirty="0" smtClean="0"/>
              <a:t>., 456 (2008) 27.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5279380" y="5085184"/>
            <a:ext cx="6607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325988" y="1662708"/>
            <a:ext cx="6607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0" y="0"/>
            <a:ext cx="493204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>
                <a:cs typeface="Arial" pitchFamily="34" charset="0"/>
              </a:rPr>
              <a:t>固体</a:t>
            </a:r>
            <a:r>
              <a:rPr lang="en-US" altLang="ja-JP" sz="2400" dirty="0" smtClean="0">
                <a:cs typeface="Arial" pitchFamily="34" charset="0"/>
              </a:rPr>
              <a:t>O</a:t>
            </a:r>
            <a:r>
              <a:rPr lang="en-US" altLang="ja-JP" sz="2400" baseline="-25000" dirty="0" smtClean="0">
                <a:cs typeface="Arial" pitchFamily="34" charset="0"/>
              </a:rPr>
              <a:t>2</a:t>
            </a:r>
            <a:r>
              <a:rPr lang="ja-JP" altLang="en-US" sz="2400" dirty="0" smtClean="0">
                <a:cs typeface="Arial" pitchFamily="34" charset="0"/>
              </a:rPr>
              <a:t>分子への</a:t>
            </a:r>
            <a:endParaRPr lang="en-US" altLang="ja-JP" sz="2400" dirty="0" smtClean="0">
              <a:cs typeface="Arial" pitchFamily="34" charset="0"/>
            </a:endParaRPr>
          </a:p>
          <a:p>
            <a:r>
              <a:rPr lang="en-US" altLang="ja-JP" sz="2400" dirty="0" smtClean="0">
                <a:cs typeface="Arial" pitchFamily="34" charset="0"/>
              </a:rPr>
              <a:t>H</a:t>
            </a:r>
            <a:r>
              <a:rPr lang="ja-JP" altLang="en-US" sz="2400" dirty="0" smtClean="0">
                <a:cs typeface="Arial" pitchFamily="34" charset="0"/>
              </a:rPr>
              <a:t>原子付加による</a:t>
            </a:r>
            <a:r>
              <a:rPr lang="en-US" altLang="ja-JP" sz="2400" dirty="0" smtClean="0">
                <a:cs typeface="Arial" pitchFamily="34" charset="0"/>
              </a:rPr>
              <a:t>H</a:t>
            </a:r>
            <a:r>
              <a:rPr lang="en-US" altLang="ja-JP" sz="2400" baseline="-25000" dirty="0" smtClean="0">
                <a:cs typeface="Arial" pitchFamily="34" charset="0"/>
              </a:rPr>
              <a:t>2</a:t>
            </a:r>
            <a:r>
              <a:rPr lang="en-US" altLang="ja-JP" sz="2400" dirty="0" smtClean="0">
                <a:cs typeface="Arial" pitchFamily="34" charset="0"/>
              </a:rPr>
              <a:t>O</a:t>
            </a:r>
            <a:r>
              <a:rPr lang="ja-JP" altLang="en-US" sz="2400" dirty="0" smtClean="0">
                <a:cs typeface="Arial" pitchFamily="34" charset="0"/>
              </a:rPr>
              <a:t>氷の生成．</a:t>
            </a:r>
            <a:endParaRPr lang="en-US" altLang="ja-JP" sz="2400" dirty="0" smtClean="0">
              <a:cs typeface="Arial" pitchFamily="34" charset="0"/>
            </a:endParaRPr>
          </a:p>
          <a:p>
            <a:endParaRPr lang="en-US" altLang="ja-JP" dirty="0" smtClean="0">
              <a:solidFill>
                <a:srgbClr val="0000FF"/>
              </a:solidFill>
              <a:cs typeface="Arial" pitchFamily="34" charset="0"/>
            </a:endParaRPr>
          </a:p>
          <a:p>
            <a:r>
              <a:rPr lang="pt-BR" altLang="ja-JP" sz="2000" b="1" dirty="0" smtClean="0"/>
              <a:t>a</a:t>
            </a:r>
            <a:r>
              <a:rPr lang="pt-BR" altLang="ja-JP" sz="2000" dirty="0" smtClean="0"/>
              <a:t> </a:t>
            </a:r>
            <a:r>
              <a:rPr lang="ja-JP" altLang="en-US" sz="2000" dirty="0" smtClean="0"/>
              <a:t>固体</a:t>
            </a:r>
            <a:r>
              <a:rPr lang="pt-BR" altLang="ja-JP" sz="2000" dirty="0" smtClean="0"/>
              <a:t>O</a:t>
            </a:r>
            <a:r>
              <a:rPr lang="pt-BR" altLang="ja-JP" sz="2000" baseline="-25000" dirty="0" smtClean="0"/>
              <a:t>2</a:t>
            </a:r>
            <a:r>
              <a:rPr lang="ja-JP" altLang="en-US" sz="2000" dirty="0" smtClean="0"/>
              <a:t>に</a:t>
            </a:r>
            <a:r>
              <a:rPr lang="en-US" altLang="ja-JP" sz="2000" dirty="0" smtClean="0"/>
              <a:t>H</a:t>
            </a:r>
            <a:r>
              <a:rPr lang="ja-JP" altLang="en-US" sz="2000" dirty="0" smtClean="0"/>
              <a:t>原子を照射すると，</a:t>
            </a:r>
            <a:r>
              <a:rPr lang="en-US" altLang="ja-JP" sz="2000" dirty="0" smtClean="0"/>
              <a:t>H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O</a:t>
            </a:r>
            <a:r>
              <a:rPr lang="ja-JP" altLang="en-US" sz="2000" dirty="0" smtClean="0"/>
              <a:t>が生成．</a:t>
            </a:r>
            <a:endParaRPr lang="pt-BR" altLang="ja-JP" sz="2000" dirty="0" smtClean="0"/>
          </a:p>
          <a:p>
            <a:endParaRPr lang="pt-BR" altLang="ja-JP" sz="2000" dirty="0" smtClean="0"/>
          </a:p>
          <a:p>
            <a:r>
              <a:rPr lang="pt-BR" altLang="ja-JP" sz="2000" dirty="0" smtClean="0"/>
              <a:t>(1) O</a:t>
            </a:r>
            <a:r>
              <a:rPr lang="pt-BR" altLang="ja-JP" sz="2000" baseline="-25000" dirty="0" smtClean="0"/>
              <a:t>2</a:t>
            </a:r>
            <a:r>
              <a:rPr lang="pt-BR" altLang="ja-JP" sz="2000" dirty="0" smtClean="0"/>
              <a:t> + H → HO</a:t>
            </a:r>
            <a:r>
              <a:rPr lang="pt-BR" altLang="ja-JP" sz="2000" baseline="-25000" dirty="0" smtClean="0"/>
              <a:t>2</a:t>
            </a:r>
            <a:r>
              <a:rPr lang="pt-BR" altLang="ja-JP" sz="2000" dirty="0" smtClean="0"/>
              <a:t> 		Δ</a:t>
            </a:r>
            <a:r>
              <a:rPr lang="pt-BR" altLang="ja-JP" sz="2000" i="1" dirty="0" smtClean="0"/>
              <a:t>H </a:t>
            </a:r>
            <a:r>
              <a:rPr lang="pt-BR" altLang="ja-JP" sz="2000" dirty="0" smtClean="0"/>
              <a:t>= −205 kJ mol</a:t>
            </a:r>
            <a:r>
              <a:rPr lang="pt-BR" altLang="ja-JP" sz="2000" baseline="30000" dirty="0" smtClean="0"/>
              <a:t>−1</a:t>
            </a:r>
            <a:r>
              <a:rPr lang="pt-BR" altLang="ja-JP" sz="2000" i="1" dirty="0" smtClean="0"/>
              <a:t> </a:t>
            </a:r>
          </a:p>
          <a:p>
            <a:r>
              <a:rPr lang="pt-BR" altLang="ja-JP" sz="2000" dirty="0" smtClean="0"/>
              <a:t>(2) HO</a:t>
            </a:r>
            <a:r>
              <a:rPr lang="pt-BR" altLang="ja-JP" sz="2000" baseline="-25000" dirty="0" smtClean="0"/>
              <a:t>2</a:t>
            </a:r>
            <a:r>
              <a:rPr lang="pt-BR" altLang="ja-JP" sz="2000" dirty="0" smtClean="0"/>
              <a:t> + H → H</a:t>
            </a:r>
            <a:r>
              <a:rPr lang="pt-BR" altLang="ja-JP" sz="2000" baseline="-25000" dirty="0" smtClean="0"/>
              <a:t>2</a:t>
            </a:r>
            <a:r>
              <a:rPr lang="pt-BR" altLang="ja-JP" sz="2000" dirty="0" smtClean="0"/>
              <a:t>O</a:t>
            </a:r>
            <a:r>
              <a:rPr lang="pt-BR" altLang="ja-JP" sz="2000" baseline="-25000" dirty="0" smtClean="0"/>
              <a:t>2</a:t>
            </a:r>
            <a:r>
              <a:rPr lang="pt-BR" altLang="ja-JP" sz="2000" dirty="0" smtClean="0"/>
              <a:t>	Δ</a:t>
            </a:r>
            <a:r>
              <a:rPr lang="pt-BR" altLang="ja-JP" sz="2000" i="1" dirty="0" smtClean="0"/>
              <a:t>H </a:t>
            </a:r>
            <a:r>
              <a:rPr lang="pt-BR" altLang="ja-JP" sz="2000" dirty="0" smtClean="0"/>
              <a:t>= −367 kJ mol</a:t>
            </a:r>
            <a:r>
              <a:rPr lang="pt-BR" altLang="ja-JP" sz="2000" baseline="30000" dirty="0" smtClean="0"/>
              <a:t>−1</a:t>
            </a:r>
            <a:endParaRPr lang="pt-BR" altLang="ja-JP" sz="2000" dirty="0" smtClean="0"/>
          </a:p>
          <a:p>
            <a:r>
              <a:rPr lang="pt-BR" altLang="ja-JP" sz="2000" dirty="0" smtClean="0"/>
              <a:t>(3) H</a:t>
            </a:r>
            <a:r>
              <a:rPr lang="pt-BR" altLang="ja-JP" sz="2000" baseline="-25000" dirty="0" smtClean="0"/>
              <a:t>2</a:t>
            </a:r>
            <a:r>
              <a:rPr lang="pt-BR" altLang="ja-JP" sz="2000" dirty="0" smtClean="0"/>
              <a:t>O</a:t>
            </a:r>
            <a:r>
              <a:rPr lang="pt-BR" altLang="ja-JP" sz="2000" baseline="-25000" dirty="0" smtClean="0"/>
              <a:t>2</a:t>
            </a:r>
            <a:r>
              <a:rPr lang="pt-BR" altLang="ja-JP" sz="2000" dirty="0" smtClean="0"/>
              <a:t> + H → H</a:t>
            </a:r>
            <a:r>
              <a:rPr lang="pt-BR" altLang="ja-JP" sz="2000" baseline="-25000" dirty="0" smtClean="0"/>
              <a:t>2</a:t>
            </a:r>
            <a:r>
              <a:rPr lang="pt-BR" altLang="ja-JP" sz="2000" dirty="0" smtClean="0"/>
              <a:t>O + OH	Δ</a:t>
            </a:r>
            <a:r>
              <a:rPr lang="pt-BR" altLang="ja-JP" sz="2000" i="1" dirty="0" smtClean="0"/>
              <a:t>H = </a:t>
            </a:r>
            <a:r>
              <a:rPr lang="pt-BR" altLang="ja-JP" sz="2000" dirty="0" smtClean="0"/>
              <a:t>−287 kJ mol</a:t>
            </a:r>
            <a:r>
              <a:rPr lang="pt-BR" altLang="ja-JP" sz="2000" baseline="30000" dirty="0" smtClean="0"/>
              <a:t>−1</a:t>
            </a:r>
            <a:endParaRPr lang="pt-BR" altLang="ja-JP" sz="2000" dirty="0" smtClean="0"/>
          </a:p>
          <a:p>
            <a:r>
              <a:rPr lang="pt-BR" altLang="ja-JP" sz="2000" i="1" dirty="0" smtClean="0"/>
              <a:t>			E</a:t>
            </a:r>
            <a:r>
              <a:rPr lang="pt-BR" altLang="ja-JP" sz="2000" i="1" baseline="-25000" dirty="0" smtClean="0"/>
              <a:t>a</a:t>
            </a:r>
            <a:r>
              <a:rPr lang="pt-BR" altLang="ja-JP" sz="2000" i="1" dirty="0" smtClean="0"/>
              <a:t> </a:t>
            </a:r>
            <a:r>
              <a:rPr lang="pt-BR" altLang="ja-JP" sz="2000" dirty="0" smtClean="0"/>
              <a:t>= 17 kJ mol</a:t>
            </a:r>
            <a:r>
              <a:rPr lang="pt-BR" altLang="ja-JP" sz="2000" baseline="30000" dirty="0" smtClean="0"/>
              <a:t>−1</a:t>
            </a:r>
          </a:p>
          <a:p>
            <a:r>
              <a:rPr lang="pt-BR" altLang="ja-JP" sz="2000" dirty="0" smtClean="0"/>
              <a:t>(1 kJ mol</a:t>
            </a:r>
            <a:r>
              <a:rPr lang="pt-BR" altLang="ja-JP" sz="2000" baseline="30000" dirty="0" smtClean="0"/>
              <a:t>−1</a:t>
            </a:r>
            <a:r>
              <a:rPr lang="pt-BR" altLang="ja-JP" sz="2000" dirty="0" smtClean="0"/>
              <a:t> = 120 K)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0" y="3501008"/>
            <a:ext cx="47880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ja-JP" sz="2000" b="1" dirty="0" smtClean="0"/>
              <a:t>b</a:t>
            </a:r>
            <a:r>
              <a:rPr lang="pt-BR" altLang="ja-JP" sz="2000" dirty="0" smtClean="0"/>
              <a:t> </a:t>
            </a:r>
            <a:r>
              <a:rPr lang="ja-JP" altLang="en-US" sz="2000" dirty="0" smtClean="0"/>
              <a:t>固体</a:t>
            </a:r>
            <a:r>
              <a:rPr lang="pt-BR" altLang="ja-JP" sz="2000" dirty="0" smtClean="0"/>
              <a:t>O</a:t>
            </a:r>
            <a:r>
              <a:rPr lang="pt-BR" altLang="ja-JP" sz="2000" baseline="-25000" dirty="0" smtClean="0"/>
              <a:t>2</a:t>
            </a:r>
            <a:r>
              <a:rPr lang="ja-JP" altLang="en-US" sz="2000" dirty="0" smtClean="0"/>
              <a:t>に</a:t>
            </a:r>
            <a:r>
              <a:rPr lang="en-US" altLang="ja-JP" sz="2000" dirty="0" smtClean="0"/>
              <a:t>D</a:t>
            </a:r>
            <a:r>
              <a:rPr lang="ja-JP" altLang="en-US" sz="2000" dirty="0" smtClean="0"/>
              <a:t>原子を照射すると，</a:t>
            </a:r>
            <a:r>
              <a:rPr lang="en-US" altLang="ja-JP" sz="2000" dirty="0" smtClean="0"/>
              <a:t>D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O</a:t>
            </a:r>
            <a:r>
              <a:rPr lang="en-US" altLang="ja-JP" sz="2000" baseline="-25000" dirty="0" smtClean="0"/>
              <a:t>2</a:t>
            </a:r>
            <a:r>
              <a:rPr lang="ja-JP" altLang="en-US" sz="2000" dirty="0" smtClean="0"/>
              <a:t>までは生成するが，</a:t>
            </a:r>
            <a:r>
              <a:rPr lang="en-US" altLang="ja-JP" sz="2000" dirty="0" smtClean="0"/>
              <a:t>D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O</a:t>
            </a:r>
            <a:r>
              <a:rPr lang="ja-JP" altLang="en-US" sz="2000" dirty="0" smtClean="0"/>
              <a:t>がなかなか生成しない．</a:t>
            </a:r>
            <a:endParaRPr lang="pt-BR" altLang="ja-JP" sz="2000" dirty="0" smtClean="0"/>
          </a:p>
          <a:p>
            <a:endParaRPr lang="pt-BR" altLang="ja-JP" sz="2000" dirty="0" smtClean="0">
              <a:solidFill>
                <a:srgbClr val="FF0000"/>
              </a:solidFill>
            </a:endParaRPr>
          </a:p>
          <a:p>
            <a:r>
              <a:rPr lang="pt-BR" altLang="ja-JP" sz="2000" dirty="0" smtClean="0">
                <a:solidFill>
                  <a:srgbClr val="FF0000"/>
                </a:solidFill>
              </a:rPr>
              <a:t>(3)</a:t>
            </a:r>
            <a:r>
              <a:rPr lang="ja-JP" altLang="en-US" sz="2000" dirty="0" smtClean="0">
                <a:solidFill>
                  <a:srgbClr val="FF0000"/>
                </a:solidFill>
              </a:rPr>
              <a:t>の反応で，量子トンネル効果に由来する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大きな同位体効果が存在する．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 smtClean="0">
                <a:solidFill>
                  <a:srgbClr val="0000FF"/>
                </a:solidFill>
              </a:rPr>
              <a:t>反応がおきるのは</a:t>
            </a:r>
            <a:r>
              <a:rPr lang="en-US" altLang="ja-JP" sz="2000" dirty="0" smtClean="0">
                <a:solidFill>
                  <a:srgbClr val="0000FF"/>
                </a:solidFill>
              </a:rPr>
              <a:t>20-30 K</a:t>
            </a:r>
            <a:r>
              <a:rPr lang="ja-JP" altLang="en-US" sz="2000" dirty="0" smtClean="0">
                <a:solidFill>
                  <a:srgbClr val="0000FF"/>
                </a:solidFill>
              </a:rPr>
              <a:t>まで．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r>
              <a:rPr lang="ja-JP" altLang="en-US" sz="2000" dirty="0" smtClean="0">
                <a:solidFill>
                  <a:srgbClr val="0000FF"/>
                </a:solidFill>
              </a:rPr>
              <a:t>それ以上だと，</a:t>
            </a:r>
            <a:r>
              <a:rPr lang="en-US" altLang="ja-JP" sz="2000" dirty="0" smtClean="0">
                <a:solidFill>
                  <a:srgbClr val="0000FF"/>
                </a:solidFill>
              </a:rPr>
              <a:t>H</a:t>
            </a:r>
            <a:r>
              <a:rPr lang="ja-JP" altLang="en-US" sz="2000" dirty="0" smtClean="0">
                <a:solidFill>
                  <a:srgbClr val="0000FF"/>
                </a:solidFill>
              </a:rPr>
              <a:t>原子が吸着できない．</a:t>
            </a:r>
            <a:endParaRPr lang="en-US" altLang="ja-JP" sz="200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グループ化 50"/>
          <p:cNvGrpSpPr/>
          <p:nvPr/>
        </p:nvGrpSpPr>
        <p:grpSpPr>
          <a:xfrm>
            <a:off x="6012258" y="301586"/>
            <a:ext cx="2952230" cy="2335326"/>
            <a:chOff x="6732240" y="260648"/>
            <a:chExt cx="2952230" cy="2335326"/>
          </a:xfrm>
        </p:grpSpPr>
        <p:grpSp>
          <p:nvGrpSpPr>
            <p:cNvPr id="12" name="グループ化 95"/>
            <p:cNvGrpSpPr/>
            <p:nvPr/>
          </p:nvGrpSpPr>
          <p:grpSpPr>
            <a:xfrm>
              <a:off x="8028707" y="2380074"/>
              <a:ext cx="1655763" cy="215900"/>
              <a:chOff x="3632201" y="3425974"/>
              <a:chExt cx="1655763" cy="215900"/>
            </a:xfrm>
          </p:grpSpPr>
          <p:sp>
            <p:nvSpPr>
              <p:cNvPr id="40" name="Rectangle 17"/>
              <p:cNvSpPr>
                <a:spLocks noChangeArrowheads="1"/>
              </p:cNvSpPr>
              <p:nvPr/>
            </p:nvSpPr>
            <p:spPr bwMode="auto">
              <a:xfrm>
                <a:off x="3703638" y="3425974"/>
                <a:ext cx="1512888" cy="215900"/>
              </a:xfrm>
              <a:prstGeom prst="rect">
                <a:avLst/>
              </a:prstGeom>
              <a:solidFill>
                <a:srgbClr val="009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2000" dirty="0">
                  <a:cs typeface="Arial" pitchFamily="34" charset="0"/>
                </a:endParaRPr>
              </a:p>
            </p:txBody>
          </p:sp>
          <p:sp>
            <p:nvSpPr>
              <p:cNvPr id="41" name="Rectangle 18"/>
              <p:cNvSpPr>
                <a:spLocks noChangeArrowheads="1"/>
              </p:cNvSpPr>
              <p:nvPr/>
            </p:nvSpPr>
            <p:spPr bwMode="auto">
              <a:xfrm>
                <a:off x="3632201" y="3567262"/>
                <a:ext cx="1655763" cy="71438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2000" dirty="0">
                  <a:cs typeface="Arial" pitchFamily="34" charset="0"/>
                </a:endParaRPr>
              </a:p>
            </p:txBody>
          </p:sp>
        </p:grp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8388423" y="978910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8239795" y="980657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8100392" y="476672"/>
              <a:ext cx="1512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0000FF"/>
                  </a:solidFill>
                  <a:cs typeface="Arial" pitchFamily="34" charset="0"/>
                </a:rPr>
                <a:t>OH radical</a:t>
              </a:r>
              <a:endParaRPr lang="en-US" altLang="ja-JP" sz="2400" dirty="0">
                <a:solidFill>
                  <a:srgbClr val="0000FF"/>
                </a:solidFill>
                <a:cs typeface="Arial" pitchFamily="34" charset="0"/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8765956" y="2058126"/>
              <a:ext cx="105405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8698948" y="1729737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8172399" y="2009945"/>
              <a:ext cx="105404" cy="105404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8580209" y="2118602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auto">
            <a:xfrm>
              <a:off x="8328910" y="2058126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9507155" y="2045796"/>
              <a:ext cx="105405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9440147" y="1717407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8913598" y="1997615"/>
              <a:ext cx="105404" cy="105404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9321408" y="2106272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auto">
            <a:xfrm>
              <a:off x="9070109" y="2045796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>
              <a:off x="8802609" y="977701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8604448" y="979448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>
              <a:off x="9198374" y="979754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9000213" y="981501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>
              <a:off x="9550511" y="1050553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9414399" y="980292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grpSp>
          <p:nvGrpSpPr>
            <p:cNvPr id="50" name="グループ化 49"/>
            <p:cNvGrpSpPr/>
            <p:nvPr/>
          </p:nvGrpSpPr>
          <p:grpSpPr>
            <a:xfrm>
              <a:off x="6732240" y="260648"/>
              <a:ext cx="1563399" cy="1911043"/>
              <a:chOff x="4808801" y="400959"/>
              <a:chExt cx="1563399" cy="1911043"/>
            </a:xfrm>
          </p:grpSpPr>
          <p:grpSp>
            <p:nvGrpSpPr>
              <p:cNvPr id="7" name="Group 4"/>
              <p:cNvGrpSpPr>
                <a:grpSpLocks/>
              </p:cNvGrpSpPr>
              <p:nvPr/>
            </p:nvGrpSpPr>
            <p:grpSpPr bwMode="auto">
              <a:xfrm rot="18900000">
                <a:off x="4808801" y="400959"/>
                <a:ext cx="669925" cy="1150937"/>
                <a:chOff x="2957" y="2115"/>
                <a:chExt cx="422" cy="725"/>
              </a:xfrm>
            </p:grpSpPr>
            <p:sp>
              <p:nvSpPr>
                <p:cNvPr id="42" name="AutoShape 5"/>
                <p:cNvSpPr>
                  <a:spLocks noChangeArrowheads="1"/>
                </p:cNvSpPr>
                <p:nvPr/>
              </p:nvSpPr>
              <p:spPr bwMode="auto">
                <a:xfrm>
                  <a:off x="2957" y="2372"/>
                  <a:ext cx="422" cy="468"/>
                </a:xfrm>
                <a:prstGeom prst="triangle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ja-JP" altLang="en-US">
                    <a:cs typeface="Arial" pitchFamily="34" charset="0"/>
                  </a:endParaRPr>
                </a:p>
              </p:txBody>
            </p:sp>
            <p:sp>
              <p:nvSpPr>
                <p:cNvPr id="43" name="Rectangle 6"/>
                <p:cNvSpPr>
                  <a:spLocks noChangeArrowheads="1"/>
                </p:cNvSpPr>
                <p:nvPr/>
              </p:nvSpPr>
              <p:spPr bwMode="auto">
                <a:xfrm>
                  <a:off x="3144" y="2115"/>
                  <a:ext cx="57" cy="321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ja-JP" altLang="en-US">
                    <a:cs typeface="Arial" pitchFamily="34" charset="0"/>
                  </a:endParaRPr>
                </a:p>
              </p:txBody>
            </p:sp>
          </p:grpSp>
          <p:sp>
            <p:nvSpPr>
              <p:cNvPr id="8" name="AutoShape 7"/>
              <p:cNvSpPr>
                <a:spLocks noChangeArrowheads="1"/>
              </p:cNvSpPr>
              <p:nvPr/>
            </p:nvSpPr>
            <p:spPr bwMode="auto">
              <a:xfrm rot="18900000" flipV="1">
                <a:off x="5614944" y="1303940"/>
                <a:ext cx="720725" cy="1008062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0000">
                  <a:alpha val="36000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2000" dirty="0">
                  <a:cs typeface="Arial" pitchFamily="34" charset="0"/>
                </a:endParaRPr>
              </a:p>
            </p:txBody>
          </p:sp>
          <p:sp>
            <p:nvSpPr>
              <p:cNvPr id="48" name="Text Box 17"/>
              <p:cNvSpPr txBox="1">
                <a:spLocks noChangeArrowheads="1"/>
              </p:cNvSpPr>
              <p:nvPr/>
            </p:nvSpPr>
            <p:spPr bwMode="auto">
              <a:xfrm>
                <a:off x="5724128" y="1628800"/>
                <a:ext cx="64807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400" dirty="0" smtClean="0">
                    <a:solidFill>
                      <a:srgbClr val="FF0000"/>
                    </a:solidFill>
                    <a:cs typeface="Arial" pitchFamily="34" charset="0"/>
                  </a:rPr>
                  <a:t>H</a:t>
                </a:r>
                <a:r>
                  <a:rPr lang="en-US" altLang="ja-JP" sz="2400" baseline="-25000" dirty="0" smtClean="0">
                    <a:solidFill>
                      <a:srgbClr val="FF0000"/>
                    </a:solidFill>
                    <a:cs typeface="Arial" pitchFamily="34" charset="0"/>
                  </a:rPr>
                  <a:t>2</a:t>
                </a:r>
                <a:endParaRPr lang="en-US" altLang="ja-JP" sz="2400" baseline="-25000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61" name="グループ化 60"/>
          <p:cNvGrpSpPr/>
          <p:nvPr/>
        </p:nvGrpSpPr>
        <p:grpSpPr>
          <a:xfrm>
            <a:off x="611560" y="1772816"/>
            <a:ext cx="6228184" cy="1015663"/>
            <a:chOff x="0" y="1628800"/>
            <a:chExt cx="6228184" cy="1015663"/>
          </a:xfrm>
        </p:grpSpPr>
        <p:sp>
          <p:nvSpPr>
            <p:cNvPr id="45" name="正方形/長方形 44"/>
            <p:cNvSpPr/>
            <p:nvPr/>
          </p:nvSpPr>
          <p:spPr>
            <a:xfrm>
              <a:off x="0" y="1628800"/>
              <a:ext cx="6228184" cy="101566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2000" b="1" dirty="0" smtClean="0"/>
                <a:t>H/D</a:t>
              </a:r>
              <a:r>
                <a:rPr lang="ja-JP" altLang="en-US" sz="2000" b="1" dirty="0" smtClean="0"/>
                <a:t>原子移動反応における顕著な同位体効果！</a:t>
              </a:r>
              <a:endParaRPr lang="pt-BR" altLang="ja-JP" sz="2000" b="1" dirty="0" smtClean="0"/>
            </a:p>
            <a:p>
              <a:endParaRPr lang="en-US" altLang="ja-JP" sz="2000" dirty="0" smtClean="0"/>
            </a:p>
            <a:p>
              <a:r>
                <a:rPr lang="ja-JP" altLang="en-US" sz="2000" dirty="0" smtClean="0">
                  <a:solidFill>
                    <a:srgbClr val="FF0000"/>
                  </a:solidFill>
                </a:rPr>
                <a:t>○　</a:t>
              </a:r>
              <a:r>
                <a:rPr lang="pt-BR" altLang="ja-JP" sz="2000" dirty="0" smtClean="0">
                  <a:solidFill>
                    <a:srgbClr val="FF0000"/>
                  </a:solidFill>
                </a:rPr>
                <a:t>O</a:t>
              </a:r>
              <a:r>
                <a:rPr lang="en-US" altLang="ja-JP" sz="2000" dirty="0" smtClean="0">
                  <a:solidFill>
                    <a:srgbClr val="FF0000"/>
                  </a:solidFill>
                </a:rPr>
                <a:t>D</a:t>
              </a:r>
              <a:r>
                <a:rPr lang="pt-BR" altLang="ja-JP" sz="2000" dirty="0" smtClean="0">
                  <a:solidFill>
                    <a:srgbClr val="FF0000"/>
                  </a:solidFill>
                </a:rPr>
                <a:t> + </a:t>
              </a:r>
              <a:r>
                <a:rPr lang="en-US" altLang="ja-JP" sz="2000" dirty="0" smtClean="0">
                  <a:solidFill>
                    <a:srgbClr val="FF0000"/>
                  </a:solidFill>
                </a:rPr>
                <a:t>H</a:t>
              </a:r>
              <a:r>
                <a:rPr lang="pt-BR" altLang="ja-JP" sz="2000" baseline="-25000" dirty="0" smtClean="0">
                  <a:solidFill>
                    <a:srgbClr val="FF0000"/>
                  </a:solidFill>
                </a:rPr>
                <a:t>2</a:t>
              </a:r>
              <a:r>
                <a:rPr lang="pt-BR" altLang="ja-JP" sz="2000" dirty="0" smtClean="0">
                  <a:solidFill>
                    <a:srgbClr val="FF0000"/>
                  </a:solidFill>
                </a:rPr>
                <a:t> → H</a:t>
              </a:r>
              <a:r>
                <a:rPr lang="en-US" altLang="ja-JP" sz="2000" dirty="0" smtClean="0">
                  <a:solidFill>
                    <a:srgbClr val="FF0000"/>
                  </a:solidFill>
                </a:rPr>
                <a:t>D</a:t>
              </a:r>
              <a:r>
                <a:rPr lang="pt-BR" altLang="ja-JP" sz="2000" dirty="0" smtClean="0">
                  <a:solidFill>
                    <a:srgbClr val="FF0000"/>
                  </a:solidFill>
                </a:rPr>
                <a:t>O + </a:t>
              </a:r>
              <a:r>
                <a:rPr lang="en-US" altLang="ja-JP" sz="2000" dirty="0" smtClean="0">
                  <a:solidFill>
                    <a:srgbClr val="FF0000"/>
                  </a:solidFill>
                </a:rPr>
                <a:t>H	</a:t>
              </a:r>
              <a:r>
                <a:rPr lang="en-US" altLang="ja-JP" sz="2000" dirty="0" smtClean="0">
                  <a:solidFill>
                    <a:srgbClr val="0000FF"/>
                  </a:solidFill>
                </a:rPr>
                <a:t>×</a:t>
              </a:r>
              <a:r>
                <a:rPr lang="ja-JP" altLang="en-US" sz="2000" dirty="0" smtClean="0">
                  <a:solidFill>
                    <a:srgbClr val="0000FF"/>
                  </a:solidFill>
                </a:rPr>
                <a:t>　</a:t>
              </a:r>
              <a:r>
                <a:rPr lang="pt-BR" altLang="ja-JP" sz="2000" dirty="0" smtClean="0">
                  <a:solidFill>
                    <a:srgbClr val="0000FF"/>
                  </a:solidFill>
                </a:rPr>
                <a:t>OH + </a:t>
              </a:r>
              <a:r>
                <a:rPr lang="en-US" altLang="ja-JP" sz="2000" dirty="0" smtClean="0">
                  <a:solidFill>
                    <a:srgbClr val="0000FF"/>
                  </a:solidFill>
                </a:rPr>
                <a:t>D</a:t>
              </a:r>
              <a:r>
                <a:rPr lang="pt-BR" altLang="ja-JP" sz="2000" baseline="-25000" dirty="0" smtClean="0">
                  <a:solidFill>
                    <a:srgbClr val="0000FF"/>
                  </a:solidFill>
                </a:rPr>
                <a:t>2</a:t>
              </a:r>
              <a:r>
                <a:rPr lang="pt-BR" altLang="ja-JP" sz="2000" dirty="0" smtClean="0">
                  <a:solidFill>
                    <a:srgbClr val="0000FF"/>
                  </a:solidFill>
                </a:rPr>
                <a:t> → H</a:t>
              </a:r>
              <a:r>
                <a:rPr lang="en-US" altLang="ja-JP" sz="2000" dirty="0" smtClean="0">
                  <a:solidFill>
                    <a:srgbClr val="0000FF"/>
                  </a:solidFill>
                </a:rPr>
                <a:t>D</a:t>
              </a:r>
              <a:r>
                <a:rPr lang="pt-BR" altLang="ja-JP" sz="2000" dirty="0" smtClean="0">
                  <a:solidFill>
                    <a:srgbClr val="0000FF"/>
                  </a:solidFill>
                </a:rPr>
                <a:t>O + </a:t>
              </a:r>
              <a:r>
                <a:rPr lang="en-US" altLang="ja-JP" sz="2000" dirty="0" smtClean="0">
                  <a:solidFill>
                    <a:srgbClr val="0000FF"/>
                  </a:solidFill>
                </a:rPr>
                <a:t>D</a:t>
              </a:r>
            </a:p>
          </p:txBody>
        </p:sp>
        <p:sp>
          <p:nvSpPr>
            <p:cNvPr id="52" name="フリーフォーム 51"/>
            <p:cNvSpPr/>
            <p:nvPr/>
          </p:nvSpPr>
          <p:spPr>
            <a:xfrm>
              <a:off x="755576" y="2115230"/>
              <a:ext cx="432048" cy="205075"/>
            </a:xfrm>
            <a:custGeom>
              <a:avLst/>
              <a:gdLst>
                <a:gd name="connsiteX0" fmla="*/ 487680 w 487680"/>
                <a:gd name="connsiteY0" fmla="*/ 144780 h 144780"/>
                <a:gd name="connsiteX1" fmla="*/ 213360 w 487680"/>
                <a:gd name="connsiteY1" fmla="*/ 7620 h 144780"/>
                <a:gd name="connsiteX2" fmla="*/ 0 w 487680"/>
                <a:gd name="connsiteY2" fmla="*/ 99060 h 144780"/>
                <a:gd name="connsiteX0" fmla="*/ 535632 w 535632"/>
                <a:gd name="connsiteY0" fmla="*/ 137376 h 138674"/>
                <a:gd name="connsiteX1" fmla="*/ 261312 w 535632"/>
                <a:gd name="connsiteY1" fmla="*/ 216 h 138674"/>
                <a:gd name="connsiteX2" fmla="*/ 0 w 535632"/>
                <a:gd name="connsiteY2" fmla="*/ 138674 h 13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632" h="138674">
                  <a:moveTo>
                    <a:pt x="535632" y="137376"/>
                  </a:moveTo>
                  <a:cubicBezTo>
                    <a:pt x="439112" y="72606"/>
                    <a:pt x="350584" y="0"/>
                    <a:pt x="261312" y="216"/>
                  </a:cubicBezTo>
                  <a:cubicBezTo>
                    <a:pt x="172040" y="432"/>
                    <a:pt x="66040" y="89144"/>
                    <a:pt x="0" y="138674"/>
                  </a:cubicBezTo>
                </a:path>
              </a:pathLst>
            </a:custGeom>
            <a:ln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フリーフォーム 52"/>
            <p:cNvSpPr/>
            <p:nvPr/>
          </p:nvSpPr>
          <p:spPr>
            <a:xfrm>
              <a:off x="3563888" y="2114777"/>
              <a:ext cx="432048" cy="205075"/>
            </a:xfrm>
            <a:custGeom>
              <a:avLst/>
              <a:gdLst>
                <a:gd name="connsiteX0" fmla="*/ 487680 w 487680"/>
                <a:gd name="connsiteY0" fmla="*/ 144780 h 144780"/>
                <a:gd name="connsiteX1" fmla="*/ 213360 w 487680"/>
                <a:gd name="connsiteY1" fmla="*/ 7620 h 144780"/>
                <a:gd name="connsiteX2" fmla="*/ 0 w 487680"/>
                <a:gd name="connsiteY2" fmla="*/ 99060 h 144780"/>
                <a:gd name="connsiteX0" fmla="*/ 535632 w 535632"/>
                <a:gd name="connsiteY0" fmla="*/ 137376 h 138674"/>
                <a:gd name="connsiteX1" fmla="*/ 261312 w 535632"/>
                <a:gd name="connsiteY1" fmla="*/ 216 h 138674"/>
                <a:gd name="connsiteX2" fmla="*/ 0 w 535632"/>
                <a:gd name="connsiteY2" fmla="*/ 138674 h 13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632" h="138674">
                  <a:moveTo>
                    <a:pt x="535632" y="137376"/>
                  </a:moveTo>
                  <a:cubicBezTo>
                    <a:pt x="439112" y="72606"/>
                    <a:pt x="350584" y="0"/>
                    <a:pt x="261312" y="216"/>
                  </a:cubicBezTo>
                  <a:cubicBezTo>
                    <a:pt x="172040" y="432"/>
                    <a:pt x="66040" y="89144"/>
                    <a:pt x="0" y="138674"/>
                  </a:cubicBezTo>
                </a:path>
              </a:pathLst>
            </a:custGeom>
            <a:ln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3520708" y="1895624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solidFill>
                    <a:srgbClr val="0000FF"/>
                  </a:solidFill>
                </a:rPr>
                <a:t>×</a:t>
              </a:r>
              <a:endParaRPr lang="ja-JP" altLang="en-US" sz="2800" dirty="0"/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0" y="0"/>
            <a:ext cx="630019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cs typeface="Arial" pitchFamily="34" charset="0"/>
              </a:rPr>
              <a:t>OH</a:t>
            </a:r>
            <a:r>
              <a:rPr lang="ja-JP" altLang="en-US" sz="2400" dirty="0" smtClean="0">
                <a:cs typeface="Arial" pitchFamily="34" charset="0"/>
              </a:rPr>
              <a:t>ラジカル（</a:t>
            </a:r>
            <a:r>
              <a:rPr lang="en-US" altLang="ja-JP" sz="2400" dirty="0" smtClean="0">
                <a:cs typeface="Arial" pitchFamily="34" charset="0"/>
              </a:rPr>
              <a:t>H</a:t>
            </a:r>
            <a:r>
              <a:rPr lang="en-US" altLang="ja-JP" sz="2400" baseline="-25000" dirty="0" smtClean="0">
                <a:cs typeface="Arial" pitchFamily="34" charset="0"/>
              </a:rPr>
              <a:t>2</a:t>
            </a:r>
            <a:r>
              <a:rPr lang="en-US" altLang="ja-JP" sz="2400" dirty="0" smtClean="0">
                <a:cs typeface="Arial" pitchFamily="34" charset="0"/>
              </a:rPr>
              <a:t>O</a:t>
            </a:r>
            <a:r>
              <a:rPr lang="ja-JP" altLang="en-US" sz="2400" dirty="0" smtClean="0">
                <a:cs typeface="Arial" pitchFamily="34" charset="0"/>
              </a:rPr>
              <a:t>プラズマ）と</a:t>
            </a:r>
            <a:endParaRPr lang="en-US" altLang="ja-JP" sz="2400" dirty="0" smtClean="0">
              <a:cs typeface="Arial" pitchFamily="34" charset="0"/>
            </a:endParaRPr>
          </a:p>
          <a:p>
            <a:r>
              <a:rPr lang="en-US" altLang="ja-JP" sz="2400" dirty="0" smtClean="0">
                <a:cs typeface="Arial" pitchFamily="34" charset="0"/>
              </a:rPr>
              <a:t>H</a:t>
            </a:r>
            <a:r>
              <a:rPr lang="en-US" altLang="ja-JP" sz="2400" baseline="-25000" dirty="0" smtClean="0">
                <a:cs typeface="Arial" pitchFamily="34" charset="0"/>
              </a:rPr>
              <a:t>2</a:t>
            </a:r>
            <a:r>
              <a:rPr lang="ja-JP" altLang="en-US" sz="2400" dirty="0" smtClean="0">
                <a:cs typeface="Arial" pitchFamily="34" charset="0"/>
              </a:rPr>
              <a:t>分子の反応による</a:t>
            </a:r>
            <a:r>
              <a:rPr lang="en-US" altLang="ja-JP" sz="2400" dirty="0" smtClean="0">
                <a:cs typeface="Arial" pitchFamily="34" charset="0"/>
              </a:rPr>
              <a:t>H</a:t>
            </a:r>
            <a:r>
              <a:rPr lang="en-US" altLang="ja-JP" sz="2400" baseline="-25000" dirty="0" smtClean="0">
                <a:cs typeface="Arial" pitchFamily="34" charset="0"/>
              </a:rPr>
              <a:t>2</a:t>
            </a:r>
            <a:r>
              <a:rPr lang="en-US" altLang="ja-JP" sz="2400" dirty="0" smtClean="0">
                <a:cs typeface="Arial" pitchFamily="34" charset="0"/>
              </a:rPr>
              <a:t>O</a:t>
            </a:r>
            <a:r>
              <a:rPr lang="ja-JP" altLang="en-US" sz="2400" dirty="0" smtClean="0">
                <a:cs typeface="Arial" pitchFamily="34" charset="0"/>
              </a:rPr>
              <a:t>氷の生成．</a:t>
            </a:r>
            <a:endParaRPr lang="en-US" altLang="ja-JP" sz="2400" dirty="0" smtClean="0">
              <a:cs typeface="Arial" pitchFamily="34" charset="0"/>
            </a:endParaRPr>
          </a:p>
          <a:p>
            <a:endParaRPr lang="en-US" altLang="ja-JP" sz="2000" dirty="0" smtClean="0">
              <a:cs typeface="Times New Roman"/>
            </a:endParaRPr>
          </a:p>
          <a:p>
            <a:r>
              <a:rPr lang="pt-BR" altLang="ja-JP" sz="2000" dirty="0" smtClean="0"/>
              <a:t>OH + H</a:t>
            </a:r>
            <a:r>
              <a:rPr lang="pt-BR" altLang="ja-JP" sz="2000" baseline="-25000" dirty="0" smtClean="0"/>
              <a:t>2</a:t>
            </a:r>
            <a:r>
              <a:rPr lang="pt-BR" altLang="ja-JP" sz="2000" dirty="0" smtClean="0"/>
              <a:t> → H</a:t>
            </a:r>
            <a:r>
              <a:rPr lang="pt-BR" altLang="ja-JP" sz="2000" baseline="-25000" dirty="0" smtClean="0"/>
              <a:t>2</a:t>
            </a:r>
            <a:r>
              <a:rPr lang="pt-BR" altLang="ja-JP" sz="2000" dirty="0" smtClean="0"/>
              <a:t>O + H    Δ</a:t>
            </a:r>
            <a:r>
              <a:rPr lang="pt-BR" altLang="ja-JP" sz="2000" i="1" dirty="0" smtClean="0"/>
              <a:t>H </a:t>
            </a:r>
            <a:r>
              <a:rPr lang="pt-BR" altLang="ja-JP" sz="2000" dirty="0" smtClean="0"/>
              <a:t>= −61 kJ mol</a:t>
            </a:r>
            <a:r>
              <a:rPr lang="pt-BR" altLang="ja-JP" sz="2000" baseline="30000" dirty="0" smtClean="0"/>
              <a:t>−1</a:t>
            </a:r>
            <a:r>
              <a:rPr lang="pt-BR" altLang="ja-JP" sz="2000" dirty="0" smtClean="0"/>
              <a:t> , </a:t>
            </a:r>
            <a:r>
              <a:rPr lang="pt-BR" altLang="ja-JP" sz="2000" i="1" dirty="0" smtClean="0"/>
              <a:t>E</a:t>
            </a:r>
            <a:r>
              <a:rPr lang="pt-BR" altLang="ja-JP" sz="2000" i="1" baseline="-25000" dirty="0" smtClean="0"/>
              <a:t>a</a:t>
            </a:r>
            <a:r>
              <a:rPr lang="pt-BR" altLang="ja-JP" sz="2000" i="1" dirty="0" smtClean="0"/>
              <a:t> </a:t>
            </a:r>
            <a:r>
              <a:rPr lang="pt-BR" altLang="ja-JP" sz="2000" dirty="0" smtClean="0"/>
              <a:t>= 25 kJ mol</a:t>
            </a:r>
            <a:r>
              <a:rPr lang="pt-BR" altLang="ja-JP" sz="2000" baseline="30000" dirty="0" smtClean="0"/>
              <a:t>−1</a:t>
            </a:r>
            <a:r>
              <a:rPr lang="pt-BR" altLang="ja-JP" sz="2000" dirty="0" smtClean="0"/>
              <a:t> </a:t>
            </a:r>
          </a:p>
        </p:txBody>
      </p:sp>
      <p:grpSp>
        <p:nvGrpSpPr>
          <p:cNvPr id="54" name="グループ化 53"/>
          <p:cNvGrpSpPr/>
          <p:nvPr/>
        </p:nvGrpSpPr>
        <p:grpSpPr>
          <a:xfrm>
            <a:off x="0" y="2924944"/>
            <a:ext cx="9144000" cy="3933056"/>
            <a:chOff x="0" y="2924944"/>
            <a:chExt cx="9144000" cy="3933056"/>
          </a:xfrm>
        </p:grpSpPr>
        <p:pic>
          <p:nvPicPr>
            <p:cNvPr id="109363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17050" y="2924944"/>
              <a:ext cx="4519446" cy="3580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36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944655"/>
              <a:ext cx="4452392" cy="3567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正方形/長方形 43"/>
            <p:cNvSpPr/>
            <p:nvPr/>
          </p:nvSpPr>
          <p:spPr>
            <a:xfrm>
              <a:off x="5394191" y="6488668"/>
              <a:ext cx="37498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Oba et al., </a:t>
              </a:r>
              <a:r>
                <a:rPr lang="en-US" dirty="0" err="1" smtClean="0"/>
                <a:t>Astrophys</a:t>
              </a:r>
              <a:r>
                <a:rPr lang="en-US" dirty="0" smtClean="0"/>
                <a:t>. J. 2012, 749, 67.</a:t>
              </a:r>
              <a:endParaRPr lang="en-US" dirty="0"/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0" y="6453336"/>
              <a:ext cx="54715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altLang="ja-JP" sz="2000" dirty="0" smtClean="0">
                  <a:solidFill>
                    <a:srgbClr val="006600"/>
                  </a:solidFill>
                </a:rPr>
                <a:t>D</a:t>
              </a:r>
              <a:r>
                <a:rPr lang="pt-BR" altLang="ja-JP" sz="2000" baseline="-25000" dirty="0" smtClean="0">
                  <a:solidFill>
                    <a:srgbClr val="006600"/>
                  </a:solidFill>
                </a:rPr>
                <a:t>2</a:t>
              </a:r>
              <a:r>
                <a:rPr lang="pt-BR" altLang="ja-JP" sz="2000" dirty="0" smtClean="0">
                  <a:solidFill>
                    <a:srgbClr val="006600"/>
                  </a:solidFill>
                </a:rPr>
                <a:t>O</a:t>
              </a:r>
              <a:r>
                <a:rPr lang="ja-JP" altLang="en-US" sz="2000" dirty="0" smtClean="0">
                  <a:solidFill>
                    <a:srgbClr val="006600"/>
                  </a:solidFill>
                </a:rPr>
                <a:t>や</a:t>
              </a:r>
              <a:r>
                <a:rPr lang="en-US" altLang="ja-JP" sz="2000" dirty="0" smtClean="0">
                  <a:solidFill>
                    <a:srgbClr val="006600"/>
                  </a:solidFill>
                </a:rPr>
                <a:t>D</a:t>
              </a:r>
              <a:r>
                <a:rPr lang="en-US" altLang="ja-JP" sz="2000" baseline="-25000" dirty="0" smtClean="0">
                  <a:solidFill>
                    <a:srgbClr val="006600"/>
                  </a:solidFill>
                </a:rPr>
                <a:t>2</a:t>
              </a:r>
              <a:r>
                <a:rPr lang="en-US" altLang="ja-JP" sz="2000" dirty="0" smtClean="0">
                  <a:solidFill>
                    <a:srgbClr val="006600"/>
                  </a:solidFill>
                </a:rPr>
                <a:t>O</a:t>
              </a:r>
              <a:r>
                <a:rPr lang="en-US" altLang="ja-JP" sz="2000" baseline="-25000" dirty="0" smtClean="0">
                  <a:solidFill>
                    <a:srgbClr val="006600"/>
                  </a:solidFill>
                </a:rPr>
                <a:t>2</a:t>
              </a:r>
              <a:r>
                <a:rPr lang="ja-JP" altLang="en-US" sz="2000" dirty="0" smtClean="0">
                  <a:solidFill>
                    <a:srgbClr val="006600"/>
                  </a:solidFill>
                </a:rPr>
                <a:t>は</a:t>
              </a:r>
              <a:r>
                <a:rPr lang="pt-BR" altLang="ja-JP" sz="2000" dirty="0" smtClean="0">
                  <a:solidFill>
                    <a:srgbClr val="006600"/>
                  </a:solidFill>
                </a:rPr>
                <a:t>OD + OD → D</a:t>
              </a:r>
              <a:r>
                <a:rPr lang="pt-BR" altLang="ja-JP" sz="2000" baseline="-25000" dirty="0" smtClean="0">
                  <a:solidFill>
                    <a:srgbClr val="006600"/>
                  </a:solidFill>
                </a:rPr>
                <a:t>2</a:t>
              </a:r>
              <a:r>
                <a:rPr lang="pt-BR" altLang="ja-JP" sz="2000" dirty="0" smtClean="0">
                  <a:solidFill>
                    <a:srgbClr val="006600"/>
                  </a:solidFill>
                </a:rPr>
                <a:t>O</a:t>
              </a:r>
              <a:r>
                <a:rPr lang="pt-BR" altLang="ja-JP" sz="2000" baseline="-25000" dirty="0" smtClean="0">
                  <a:solidFill>
                    <a:srgbClr val="006600"/>
                  </a:solidFill>
                </a:rPr>
                <a:t>2</a:t>
              </a:r>
              <a:r>
                <a:rPr lang="pt-BR" altLang="ja-JP" sz="2000" dirty="0" smtClean="0">
                  <a:solidFill>
                    <a:srgbClr val="006600"/>
                  </a:solidFill>
                </a:rPr>
                <a:t>, or D</a:t>
              </a:r>
              <a:r>
                <a:rPr lang="pt-BR" altLang="ja-JP" sz="2000" baseline="-25000" dirty="0" smtClean="0">
                  <a:solidFill>
                    <a:srgbClr val="006600"/>
                  </a:solidFill>
                </a:rPr>
                <a:t>2</a:t>
              </a:r>
              <a:r>
                <a:rPr lang="pt-BR" altLang="ja-JP" sz="2000" dirty="0" smtClean="0">
                  <a:solidFill>
                    <a:srgbClr val="006600"/>
                  </a:solidFill>
                </a:rPr>
                <a:t>O + O</a:t>
              </a:r>
              <a:r>
                <a:rPr lang="ja-JP" altLang="en-US" sz="2000" dirty="0" smtClean="0">
                  <a:solidFill>
                    <a:srgbClr val="006600"/>
                  </a:solidFill>
                </a:rPr>
                <a:t>で生成．</a:t>
              </a:r>
              <a:endParaRPr lang="ja-JP" altLang="en-US" sz="2000" baseline="30000" dirty="0">
                <a:solidFill>
                  <a:srgbClr val="006600"/>
                </a:solidFill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827584" y="4077072"/>
              <a:ext cx="1224136" cy="13681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6588224" y="4653136"/>
              <a:ext cx="504056" cy="100811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/>
        </p:nvSpPr>
        <p:spPr>
          <a:xfrm>
            <a:off x="0" y="0"/>
            <a:ext cx="9144000" cy="46165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ja-JP" altLang="en-US" sz="2400" dirty="0" smtClean="0">
                <a:cs typeface="Arial" pitchFamily="34" charset="0"/>
              </a:rPr>
              <a:t>量子トンネル効果ですすむ表面反応：</a:t>
            </a:r>
            <a:r>
              <a:rPr lang="ja-JP" altLang="en-US" sz="2400" dirty="0" smtClean="0">
                <a:latin typeface="+mn-ea"/>
                <a:cs typeface="Arial" pitchFamily="34" charset="0"/>
              </a:rPr>
              <a:t>まとめ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0" y="548680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AutoNum type="arabicParenBoth"/>
            </a:pPr>
            <a:r>
              <a:rPr lang="ja-JP" altLang="en-US" dirty="0" smtClean="0">
                <a:cs typeface="Arial" pitchFamily="34" charset="0"/>
                <a:sym typeface="Wingdings" pitchFamily="2" charset="2"/>
              </a:rPr>
              <a:t>水素などの軽い原子も星間塵表面にファンデルワールス力で吸着できる（物理吸着）</a:t>
            </a:r>
            <a:endParaRPr lang="en-US" altLang="ja-JP" dirty="0" smtClean="0">
              <a:cs typeface="Arial" pitchFamily="34" charset="0"/>
              <a:sym typeface="Wingdings" pitchFamily="2" charset="2"/>
            </a:endParaRPr>
          </a:p>
          <a:p>
            <a:pPr marL="457200" indent="-457200" algn="ctr">
              <a:buAutoNum type="arabicParenBoth"/>
            </a:pPr>
            <a:endParaRPr lang="en-US" altLang="ja-JP" dirty="0" smtClean="0">
              <a:cs typeface="Arial" pitchFamily="34" charset="0"/>
              <a:sym typeface="Wingdings" pitchFamily="2" charset="2"/>
            </a:endParaRPr>
          </a:p>
          <a:p>
            <a:pPr marL="457200" indent="-457200" algn="ctr">
              <a:buAutoNum type="arabicParenBoth"/>
            </a:pPr>
            <a:endParaRPr lang="en-US" altLang="ja-JP" dirty="0" smtClean="0">
              <a:cs typeface="Arial" pitchFamily="34" charset="0"/>
              <a:sym typeface="Wingdings" pitchFamily="2" charset="2"/>
            </a:endParaRPr>
          </a:p>
          <a:p>
            <a:pPr marL="457200" indent="-457200" algn="ctr">
              <a:buAutoNum type="arabicParenBoth"/>
            </a:pPr>
            <a:endParaRPr lang="en-US" altLang="ja-JP" dirty="0" smtClean="0">
              <a:cs typeface="Arial" pitchFamily="34" charset="0"/>
              <a:sym typeface="Wingdings" pitchFamily="2" charset="2"/>
            </a:endParaRPr>
          </a:p>
          <a:p>
            <a:pPr marL="457200" indent="-457200" algn="ctr">
              <a:buAutoNum type="arabicParenBoth"/>
            </a:pPr>
            <a:endParaRPr lang="en-US" altLang="ja-JP" dirty="0" smtClean="0">
              <a:cs typeface="Arial" pitchFamily="34" charset="0"/>
              <a:sym typeface="Wingdings" pitchFamily="2" charset="2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908720"/>
            <a:ext cx="3384376" cy="108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" name="表 16"/>
          <p:cNvGraphicFramePr>
            <a:graphicFrameLocks noGrp="1"/>
          </p:cNvGraphicFramePr>
          <p:nvPr/>
        </p:nvGraphicFramePr>
        <p:xfrm>
          <a:off x="1691680" y="2780928"/>
          <a:ext cx="5940153" cy="2016224"/>
        </p:xfrm>
        <a:graphic>
          <a:graphicData uri="http://schemas.openxmlformats.org/drawingml/2006/table">
            <a:tbl>
              <a:tblPr/>
              <a:tblGrid>
                <a:gridCol w="1023135"/>
                <a:gridCol w="1134693"/>
                <a:gridCol w="756465"/>
                <a:gridCol w="756465"/>
                <a:gridCol w="756465"/>
                <a:gridCol w="756465"/>
                <a:gridCol w="756465"/>
              </a:tblGrid>
              <a:tr h="403245">
                <a:tc gridSpan="7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De Broglie </a:t>
                      </a:r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wavelengths (</a:t>
                      </a: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Å</a:t>
                      </a:r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) for particles (</a:t>
                      </a: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mass)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Temp. 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(K)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e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 (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5.5×10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-4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H (1)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D (2)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C (12)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N (14)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O (16)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417.8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9.8 </a:t>
                      </a:r>
                      <a:endParaRPr lang="en-US" altLang="ja-JP" sz="1800" b="0" i="0" u="none" strike="noStrike" dirty="0">
                        <a:solidFill>
                          <a:srgbClr val="FF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6.9 </a:t>
                      </a:r>
                      <a:endParaRPr lang="en-US" altLang="ja-JP" sz="1800" b="0" i="0" u="none" strike="noStrike" dirty="0">
                        <a:solidFill>
                          <a:srgbClr val="FF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2.8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2.6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2.4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300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76.3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1.8 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1.3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0.5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0.5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0.4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244">
                <a:tc gridSpan="7">
                  <a:txBody>
                    <a:bodyPr/>
                    <a:lstStyle/>
                    <a:p>
                      <a:pPr algn="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7" name="テキスト ボックス 26"/>
          <p:cNvSpPr txBox="1"/>
          <p:nvPr/>
        </p:nvSpPr>
        <p:spPr>
          <a:xfrm>
            <a:off x="4932040" y="932527"/>
            <a:ext cx="396044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研究が進んでいるのは</a:t>
            </a:r>
            <a:r>
              <a:rPr lang="en-US" altLang="ja-JP" dirty="0" smtClean="0">
                <a:solidFill>
                  <a:srgbClr val="FF0000"/>
                </a:solidFill>
              </a:rPr>
              <a:t>H</a:t>
            </a:r>
            <a:r>
              <a:rPr lang="ja-JP" altLang="en-US" dirty="0" smtClean="0">
                <a:solidFill>
                  <a:srgbClr val="FF0000"/>
                </a:solidFill>
              </a:rPr>
              <a:t>のみ．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S</a:t>
            </a:r>
            <a:r>
              <a:rPr lang="ja-JP" altLang="en-US" dirty="0" smtClean="0">
                <a:solidFill>
                  <a:srgbClr val="FF0000"/>
                </a:solidFill>
              </a:rPr>
              <a:t>（固体硫黄），</a:t>
            </a:r>
            <a:r>
              <a:rPr lang="en-US" altLang="ja-JP" dirty="0" smtClean="0">
                <a:solidFill>
                  <a:srgbClr val="FF0000"/>
                </a:solidFill>
              </a:rPr>
              <a:t>C</a:t>
            </a:r>
            <a:r>
              <a:rPr lang="ja-JP" altLang="en-US" dirty="0" smtClean="0">
                <a:solidFill>
                  <a:srgbClr val="FF0000"/>
                </a:solidFill>
              </a:rPr>
              <a:t>（煤）の化学は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実験し辛く，ほとんど進んでいない．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化学吸着の可能性も検討されていない．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0" y="4725144"/>
            <a:ext cx="9144000" cy="1737484"/>
            <a:chOff x="0" y="4355812"/>
            <a:chExt cx="9144000" cy="1737484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55576" y="4581128"/>
              <a:ext cx="6228184" cy="741288"/>
              <a:chOff x="0" y="1895624"/>
              <a:chExt cx="6228184" cy="741288"/>
            </a:xfrm>
          </p:grpSpPr>
          <p:sp>
            <p:nvSpPr>
              <p:cNvPr id="11" name="正方形/長方形 10"/>
              <p:cNvSpPr/>
              <p:nvPr/>
            </p:nvSpPr>
            <p:spPr>
              <a:xfrm>
                <a:off x="0" y="1929026"/>
                <a:ext cx="6228184" cy="70788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altLang="ja-JP" sz="2000" dirty="0" smtClean="0"/>
              </a:p>
              <a:p>
                <a:r>
                  <a:rPr lang="ja-JP" altLang="en-US" sz="2000" dirty="0" smtClean="0">
                    <a:solidFill>
                      <a:srgbClr val="FF0000"/>
                    </a:solidFill>
                  </a:rPr>
                  <a:t>○　</a:t>
                </a:r>
                <a:r>
                  <a:rPr lang="pt-BR" altLang="ja-JP" sz="2000" dirty="0" smtClean="0">
                    <a:solidFill>
                      <a:srgbClr val="FF0000"/>
                    </a:solidFill>
                  </a:rPr>
                  <a:t>O</a:t>
                </a:r>
                <a:r>
                  <a:rPr lang="en-US" altLang="ja-JP" sz="2000" dirty="0" smtClean="0">
                    <a:solidFill>
                      <a:srgbClr val="FF0000"/>
                    </a:solidFill>
                  </a:rPr>
                  <a:t>D</a:t>
                </a:r>
                <a:r>
                  <a:rPr lang="pt-BR" altLang="ja-JP" sz="2000" dirty="0" smtClean="0">
                    <a:solidFill>
                      <a:srgbClr val="FF0000"/>
                    </a:solidFill>
                  </a:rPr>
                  <a:t> + </a:t>
                </a:r>
                <a:r>
                  <a:rPr lang="en-US" altLang="ja-JP" sz="2000" dirty="0" smtClean="0">
                    <a:solidFill>
                      <a:srgbClr val="FF0000"/>
                    </a:solidFill>
                  </a:rPr>
                  <a:t>H</a:t>
                </a:r>
                <a:r>
                  <a:rPr lang="pt-BR" altLang="ja-JP" sz="2000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pt-BR" altLang="ja-JP" sz="2000" dirty="0" smtClean="0">
                    <a:solidFill>
                      <a:srgbClr val="FF0000"/>
                    </a:solidFill>
                  </a:rPr>
                  <a:t> → H</a:t>
                </a:r>
                <a:r>
                  <a:rPr lang="en-US" altLang="ja-JP" sz="2000" dirty="0" smtClean="0">
                    <a:solidFill>
                      <a:srgbClr val="FF0000"/>
                    </a:solidFill>
                  </a:rPr>
                  <a:t>D</a:t>
                </a:r>
                <a:r>
                  <a:rPr lang="pt-BR" altLang="ja-JP" sz="2000" dirty="0" smtClean="0">
                    <a:solidFill>
                      <a:srgbClr val="FF0000"/>
                    </a:solidFill>
                  </a:rPr>
                  <a:t>O + </a:t>
                </a:r>
                <a:r>
                  <a:rPr lang="en-US" altLang="ja-JP" sz="2000" dirty="0" smtClean="0">
                    <a:solidFill>
                      <a:srgbClr val="FF0000"/>
                    </a:solidFill>
                  </a:rPr>
                  <a:t>H	</a:t>
                </a:r>
                <a:r>
                  <a:rPr lang="en-US" altLang="ja-JP" sz="2000" dirty="0" smtClean="0">
                    <a:solidFill>
                      <a:srgbClr val="0000FF"/>
                    </a:solidFill>
                  </a:rPr>
                  <a:t>×</a:t>
                </a:r>
                <a:r>
                  <a:rPr lang="ja-JP" altLang="en-US" sz="2000" dirty="0" smtClean="0">
                    <a:solidFill>
                      <a:srgbClr val="0000FF"/>
                    </a:solidFill>
                  </a:rPr>
                  <a:t>　</a:t>
                </a:r>
                <a:r>
                  <a:rPr lang="pt-BR" altLang="ja-JP" sz="2000" dirty="0" smtClean="0">
                    <a:solidFill>
                      <a:srgbClr val="0000FF"/>
                    </a:solidFill>
                  </a:rPr>
                  <a:t>OH + </a:t>
                </a:r>
                <a:r>
                  <a:rPr lang="en-US" altLang="ja-JP" sz="2000" dirty="0" smtClean="0">
                    <a:solidFill>
                      <a:srgbClr val="0000FF"/>
                    </a:solidFill>
                  </a:rPr>
                  <a:t>D</a:t>
                </a:r>
                <a:r>
                  <a:rPr lang="pt-BR" altLang="ja-JP" sz="2000" baseline="-25000" dirty="0" smtClean="0">
                    <a:solidFill>
                      <a:srgbClr val="0000FF"/>
                    </a:solidFill>
                  </a:rPr>
                  <a:t>2</a:t>
                </a:r>
                <a:r>
                  <a:rPr lang="pt-BR" altLang="ja-JP" sz="2000" dirty="0" smtClean="0">
                    <a:solidFill>
                      <a:srgbClr val="0000FF"/>
                    </a:solidFill>
                  </a:rPr>
                  <a:t> → H</a:t>
                </a:r>
                <a:r>
                  <a:rPr lang="en-US" altLang="ja-JP" sz="2000" dirty="0" smtClean="0">
                    <a:solidFill>
                      <a:srgbClr val="0000FF"/>
                    </a:solidFill>
                  </a:rPr>
                  <a:t>D</a:t>
                </a:r>
                <a:r>
                  <a:rPr lang="pt-BR" altLang="ja-JP" sz="2000" dirty="0" smtClean="0">
                    <a:solidFill>
                      <a:srgbClr val="0000FF"/>
                    </a:solidFill>
                  </a:rPr>
                  <a:t>O + </a:t>
                </a:r>
                <a:r>
                  <a:rPr lang="en-US" altLang="ja-JP" sz="2000" dirty="0" smtClean="0">
                    <a:solidFill>
                      <a:srgbClr val="0000FF"/>
                    </a:solidFill>
                  </a:rPr>
                  <a:t>D</a:t>
                </a:r>
              </a:p>
            </p:txBody>
          </p:sp>
          <p:sp>
            <p:nvSpPr>
              <p:cNvPr id="12" name="フリーフォーム 11"/>
              <p:cNvSpPr/>
              <p:nvPr/>
            </p:nvSpPr>
            <p:spPr>
              <a:xfrm>
                <a:off x="755576" y="2115230"/>
                <a:ext cx="432048" cy="205075"/>
              </a:xfrm>
              <a:custGeom>
                <a:avLst/>
                <a:gdLst>
                  <a:gd name="connsiteX0" fmla="*/ 487680 w 487680"/>
                  <a:gd name="connsiteY0" fmla="*/ 144780 h 144780"/>
                  <a:gd name="connsiteX1" fmla="*/ 213360 w 487680"/>
                  <a:gd name="connsiteY1" fmla="*/ 7620 h 144780"/>
                  <a:gd name="connsiteX2" fmla="*/ 0 w 487680"/>
                  <a:gd name="connsiteY2" fmla="*/ 99060 h 144780"/>
                  <a:gd name="connsiteX0" fmla="*/ 535632 w 535632"/>
                  <a:gd name="connsiteY0" fmla="*/ 137376 h 138674"/>
                  <a:gd name="connsiteX1" fmla="*/ 261312 w 535632"/>
                  <a:gd name="connsiteY1" fmla="*/ 216 h 138674"/>
                  <a:gd name="connsiteX2" fmla="*/ 0 w 535632"/>
                  <a:gd name="connsiteY2" fmla="*/ 138674 h 1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5632" h="138674">
                    <a:moveTo>
                      <a:pt x="535632" y="137376"/>
                    </a:moveTo>
                    <a:cubicBezTo>
                      <a:pt x="439112" y="72606"/>
                      <a:pt x="350584" y="0"/>
                      <a:pt x="261312" y="216"/>
                    </a:cubicBezTo>
                    <a:cubicBezTo>
                      <a:pt x="172040" y="432"/>
                      <a:pt x="66040" y="89144"/>
                      <a:pt x="0" y="138674"/>
                    </a:cubicBezTo>
                  </a:path>
                </a:pathLst>
              </a:custGeom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3563888" y="2114777"/>
                <a:ext cx="432048" cy="205075"/>
              </a:xfrm>
              <a:custGeom>
                <a:avLst/>
                <a:gdLst>
                  <a:gd name="connsiteX0" fmla="*/ 487680 w 487680"/>
                  <a:gd name="connsiteY0" fmla="*/ 144780 h 144780"/>
                  <a:gd name="connsiteX1" fmla="*/ 213360 w 487680"/>
                  <a:gd name="connsiteY1" fmla="*/ 7620 h 144780"/>
                  <a:gd name="connsiteX2" fmla="*/ 0 w 487680"/>
                  <a:gd name="connsiteY2" fmla="*/ 99060 h 144780"/>
                  <a:gd name="connsiteX0" fmla="*/ 535632 w 535632"/>
                  <a:gd name="connsiteY0" fmla="*/ 137376 h 138674"/>
                  <a:gd name="connsiteX1" fmla="*/ 261312 w 535632"/>
                  <a:gd name="connsiteY1" fmla="*/ 216 h 138674"/>
                  <a:gd name="connsiteX2" fmla="*/ 0 w 535632"/>
                  <a:gd name="connsiteY2" fmla="*/ 138674 h 1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5632" h="138674">
                    <a:moveTo>
                      <a:pt x="535632" y="137376"/>
                    </a:moveTo>
                    <a:cubicBezTo>
                      <a:pt x="439112" y="72606"/>
                      <a:pt x="350584" y="0"/>
                      <a:pt x="261312" y="216"/>
                    </a:cubicBezTo>
                    <a:cubicBezTo>
                      <a:pt x="172040" y="432"/>
                      <a:pt x="66040" y="89144"/>
                      <a:pt x="0" y="138674"/>
                    </a:cubicBezTo>
                  </a:path>
                </a:pathLst>
              </a:custGeom>
              <a:ln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3520708" y="1895624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 smtClean="0">
                    <a:solidFill>
                      <a:srgbClr val="0000FF"/>
                    </a:solidFill>
                  </a:rPr>
                  <a:t>×</a:t>
                </a:r>
                <a:endParaRPr lang="ja-JP" altLang="en-US" sz="2800" dirty="0"/>
              </a:p>
            </p:txBody>
          </p:sp>
        </p:grpSp>
        <p:sp>
          <p:nvSpPr>
            <p:cNvPr id="18" name="正方形/長方形 17"/>
            <p:cNvSpPr/>
            <p:nvPr/>
          </p:nvSpPr>
          <p:spPr>
            <a:xfrm>
              <a:off x="288032" y="5373216"/>
              <a:ext cx="62281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ja-JP" altLang="en-US" dirty="0" smtClean="0">
                  <a:cs typeface="Arial" pitchFamily="34" charset="0"/>
                </a:rPr>
                <a:t>ただし反応律速のときに限る．</a:t>
              </a:r>
              <a:endParaRPr lang="en-US" altLang="ja-JP" dirty="0" smtClean="0">
                <a:cs typeface="Arial" pitchFamily="34" charset="0"/>
              </a:endParaRPr>
            </a:p>
            <a:p>
              <a:pPr marL="457200" indent="-457200" algn="ctr"/>
              <a:r>
                <a:rPr lang="ja-JP" altLang="en-US" dirty="0" smtClean="0">
                  <a:cs typeface="Arial" pitchFamily="34" charset="0"/>
                </a:rPr>
                <a:t>表面反応が</a:t>
              </a:r>
              <a:r>
                <a:rPr lang="en-US" altLang="ja-JP" dirty="0" smtClean="0">
                  <a:cs typeface="Arial" pitchFamily="34" charset="0"/>
                </a:rPr>
                <a:t>H/D</a:t>
              </a:r>
              <a:r>
                <a:rPr lang="ja-JP" altLang="en-US" dirty="0" smtClean="0">
                  <a:cs typeface="Arial" pitchFamily="34" charset="0"/>
                </a:rPr>
                <a:t>原子の拡散律速のときは，</a:t>
              </a:r>
              <a:r>
                <a:rPr lang="en-US" altLang="ja-JP" dirty="0" smtClean="0">
                  <a:cs typeface="Arial" pitchFamily="34" charset="0"/>
                </a:rPr>
                <a:t>KIE</a:t>
              </a:r>
              <a:r>
                <a:rPr lang="ja-JP" altLang="en-US" dirty="0" smtClean="0">
                  <a:cs typeface="Arial" pitchFamily="34" charset="0"/>
                </a:rPr>
                <a:t>は小さくなる．</a:t>
              </a:r>
              <a:endParaRPr lang="en-US" altLang="ja-JP" dirty="0" smtClean="0">
                <a:cs typeface="Arial" pitchFamily="34" charset="0"/>
              </a:endParaRPr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7846619" y="5569848"/>
              <a:ext cx="111826" cy="111826"/>
            </a:xfrm>
            <a:prstGeom prst="ellipse">
              <a:avLst/>
            </a:prstGeom>
            <a:solidFill>
              <a:srgbClr val="FF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7531867" y="4859868"/>
              <a:ext cx="128860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Tunneling</a:t>
              </a:r>
            </a:p>
            <a:p>
              <a:pPr algn="ctr"/>
              <a:r>
                <a:rPr lang="ja-JP" altLang="en-US" sz="1600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（律速）</a:t>
              </a:r>
              <a:endParaRPr kumimoji="1" lang="en-US" altLang="ja-JP" sz="16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フリーフォーム 33"/>
            <p:cNvSpPr/>
            <p:nvPr/>
          </p:nvSpPr>
          <p:spPr>
            <a:xfrm>
              <a:off x="6795406" y="5547382"/>
              <a:ext cx="995072" cy="245647"/>
            </a:xfrm>
            <a:custGeom>
              <a:avLst/>
              <a:gdLst>
                <a:gd name="connsiteX0" fmla="*/ 0 w 746760"/>
                <a:gd name="connsiteY0" fmla="*/ 66040 h 209550"/>
                <a:gd name="connsiteX1" fmla="*/ 99060 w 746760"/>
                <a:gd name="connsiteY1" fmla="*/ 12700 h 209550"/>
                <a:gd name="connsiteX2" fmla="*/ 175260 w 746760"/>
                <a:gd name="connsiteY2" fmla="*/ 142240 h 209550"/>
                <a:gd name="connsiteX3" fmla="*/ 342900 w 746760"/>
                <a:gd name="connsiteY3" fmla="*/ 12700 h 209550"/>
                <a:gd name="connsiteX4" fmla="*/ 464820 w 746760"/>
                <a:gd name="connsiteY4" fmla="*/ 127000 h 209550"/>
                <a:gd name="connsiteX5" fmla="*/ 601980 w 746760"/>
                <a:gd name="connsiteY5" fmla="*/ 35560 h 209550"/>
                <a:gd name="connsiteX6" fmla="*/ 655320 w 746760"/>
                <a:gd name="connsiteY6" fmla="*/ 195580 h 209550"/>
                <a:gd name="connsiteX7" fmla="*/ 746760 w 746760"/>
                <a:gd name="connsiteY7" fmla="*/ 119380 h 209550"/>
                <a:gd name="connsiteX0" fmla="*/ 0 w 794673"/>
                <a:gd name="connsiteY0" fmla="*/ 66040 h 197271"/>
                <a:gd name="connsiteX1" fmla="*/ 99060 w 794673"/>
                <a:gd name="connsiteY1" fmla="*/ 12700 h 197271"/>
                <a:gd name="connsiteX2" fmla="*/ 175260 w 794673"/>
                <a:gd name="connsiteY2" fmla="*/ 142240 h 197271"/>
                <a:gd name="connsiteX3" fmla="*/ 342900 w 794673"/>
                <a:gd name="connsiteY3" fmla="*/ 12700 h 197271"/>
                <a:gd name="connsiteX4" fmla="*/ 464820 w 794673"/>
                <a:gd name="connsiteY4" fmla="*/ 127000 h 197271"/>
                <a:gd name="connsiteX5" fmla="*/ 601980 w 794673"/>
                <a:gd name="connsiteY5" fmla="*/ 35560 h 197271"/>
                <a:gd name="connsiteX6" fmla="*/ 655320 w 794673"/>
                <a:gd name="connsiteY6" fmla="*/ 195580 h 197271"/>
                <a:gd name="connsiteX7" fmla="*/ 794673 w 794673"/>
                <a:gd name="connsiteY7" fmla="*/ 45705 h 197271"/>
                <a:gd name="connsiteX0" fmla="*/ 0 w 829907"/>
                <a:gd name="connsiteY0" fmla="*/ 66040 h 204874"/>
                <a:gd name="connsiteX1" fmla="*/ 99060 w 829907"/>
                <a:gd name="connsiteY1" fmla="*/ 12700 h 204874"/>
                <a:gd name="connsiteX2" fmla="*/ 175260 w 829907"/>
                <a:gd name="connsiteY2" fmla="*/ 142240 h 204874"/>
                <a:gd name="connsiteX3" fmla="*/ 342900 w 829907"/>
                <a:gd name="connsiteY3" fmla="*/ 12700 h 204874"/>
                <a:gd name="connsiteX4" fmla="*/ 464820 w 829907"/>
                <a:gd name="connsiteY4" fmla="*/ 127000 h 204874"/>
                <a:gd name="connsiteX5" fmla="*/ 601980 w 829907"/>
                <a:gd name="connsiteY5" fmla="*/ 35560 h 204874"/>
                <a:gd name="connsiteX6" fmla="*/ 655320 w 829907"/>
                <a:gd name="connsiteY6" fmla="*/ 195580 h 204874"/>
                <a:gd name="connsiteX7" fmla="*/ 829907 w 829907"/>
                <a:gd name="connsiteY7" fmla="*/ 91323 h 20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907" h="204874">
                  <a:moveTo>
                    <a:pt x="0" y="66040"/>
                  </a:moveTo>
                  <a:cubicBezTo>
                    <a:pt x="34925" y="33020"/>
                    <a:pt x="69850" y="0"/>
                    <a:pt x="99060" y="12700"/>
                  </a:cubicBezTo>
                  <a:cubicBezTo>
                    <a:pt x="128270" y="25400"/>
                    <a:pt x="134620" y="142240"/>
                    <a:pt x="175260" y="142240"/>
                  </a:cubicBezTo>
                  <a:cubicBezTo>
                    <a:pt x="215900" y="142240"/>
                    <a:pt x="294640" y="15240"/>
                    <a:pt x="342900" y="12700"/>
                  </a:cubicBezTo>
                  <a:cubicBezTo>
                    <a:pt x="391160" y="10160"/>
                    <a:pt x="421640" y="123190"/>
                    <a:pt x="464820" y="127000"/>
                  </a:cubicBezTo>
                  <a:cubicBezTo>
                    <a:pt x="508000" y="130810"/>
                    <a:pt x="570230" y="24130"/>
                    <a:pt x="601980" y="35560"/>
                  </a:cubicBezTo>
                  <a:cubicBezTo>
                    <a:pt x="633730" y="46990"/>
                    <a:pt x="617332" y="186286"/>
                    <a:pt x="655320" y="195580"/>
                  </a:cubicBezTo>
                  <a:cubicBezTo>
                    <a:pt x="693308" y="204874"/>
                    <a:pt x="796252" y="136408"/>
                    <a:pt x="829907" y="91323"/>
                  </a:cubicBezTo>
                </a:path>
              </a:pathLst>
            </a:custGeom>
            <a:ln w="12700">
              <a:solidFill>
                <a:srgbClr val="FF00FF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6648694" y="5638094"/>
              <a:ext cx="111826" cy="111826"/>
            </a:xfrm>
            <a:prstGeom prst="ellipse">
              <a:avLst/>
            </a:prstGeom>
            <a:solidFill>
              <a:srgbClr val="FF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図形グループ 208"/>
            <p:cNvGrpSpPr/>
            <p:nvPr/>
          </p:nvGrpSpPr>
          <p:grpSpPr>
            <a:xfrm>
              <a:off x="6586416" y="5503165"/>
              <a:ext cx="2061251" cy="590131"/>
              <a:chOff x="1478040" y="3587479"/>
              <a:chExt cx="1719118" cy="492179"/>
            </a:xfrm>
          </p:grpSpPr>
          <p:sp>
            <p:nvSpPr>
              <p:cNvPr id="37" name="円/楕円 36"/>
              <p:cNvSpPr/>
              <p:nvPr/>
            </p:nvSpPr>
            <p:spPr>
              <a:xfrm>
                <a:off x="1478040" y="3817756"/>
                <a:ext cx="235714" cy="23571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perspectiveFront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1743595" y="3804662"/>
                <a:ext cx="235714" cy="23571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perspectiveFront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1979309" y="3778474"/>
                <a:ext cx="235714" cy="23571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perspectiveFront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188837" y="3843944"/>
                <a:ext cx="235714" cy="23571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perspectiveFront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2450737" y="3804662"/>
                <a:ext cx="235714" cy="23571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perspectiveFront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2699544" y="3817756"/>
                <a:ext cx="235714" cy="23571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perspectiveFront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2961444" y="3791568"/>
                <a:ext cx="235714" cy="23571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perspectiveFront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2628142" y="3587479"/>
                <a:ext cx="235714" cy="235714"/>
              </a:xfrm>
              <a:prstGeom prst="ellipse">
                <a:avLst/>
              </a:prstGeom>
              <a:solidFill>
                <a:schemeClr val="accent6"/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perspectiveFront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5" name="テキスト ボックス 44"/>
            <p:cNvSpPr txBox="1"/>
            <p:nvPr/>
          </p:nvSpPr>
          <p:spPr>
            <a:xfrm>
              <a:off x="6334782" y="4899743"/>
              <a:ext cx="13554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Fast diffusion</a:t>
              </a:r>
              <a:endParaRPr kumimoji="1" lang="en-US" altLang="ja-JP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0" y="4355812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altLang="ja-JP" dirty="0" smtClean="0">
                  <a:cs typeface="Arial" pitchFamily="34" charset="0"/>
                </a:rPr>
                <a:t>(3) </a:t>
              </a:r>
              <a:r>
                <a:rPr lang="ja-JP" altLang="en-US" dirty="0" smtClean="0">
                  <a:cs typeface="Arial" pitchFamily="34" charset="0"/>
                </a:rPr>
                <a:t> 量子トンネル効果に由来する大きな速度論的同位体効果</a:t>
              </a:r>
              <a:endParaRPr lang="en-US" altLang="ja-JP" dirty="0" smtClean="0">
                <a:cs typeface="Arial" pitchFamily="34" charset="0"/>
              </a:endParaRPr>
            </a:p>
          </p:txBody>
        </p:sp>
      </p:grpSp>
      <p:sp>
        <p:nvSpPr>
          <p:cNvPr id="30" name="正方形/長方形 29"/>
          <p:cNvSpPr/>
          <p:nvPr/>
        </p:nvSpPr>
        <p:spPr>
          <a:xfrm>
            <a:off x="0" y="242088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kumimoji="0" lang="en-US" altLang="ja-JP" dirty="0" smtClean="0">
                <a:cs typeface="Arial" pitchFamily="34" charset="0"/>
                <a:sym typeface="Wingdings" pitchFamily="2" charset="2"/>
              </a:rPr>
              <a:t>(2) </a:t>
            </a:r>
            <a:r>
              <a:rPr kumimoji="0" lang="ja-JP" altLang="en-US" dirty="0" smtClean="0">
                <a:cs typeface="Arial" pitchFamily="34" charset="0"/>
                <a:sym typeface="Wingdings" pitchFamily="2" charset="2"/>
              </a:rPr>
              <a:t>量子トンネル効果によって化学反応が進む．</a:t>
            </a:r>
            <a:endParaRPr kumimoji="0" lang="en-US" altLang="ja-JP" dirty="0" smtClean="0">
              <a:cs typeface="Arial" pitchFamily="34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6"/>
          <p:cNvGrpSpPr/>
          <p:nvPr/>
        </p:nvGrpSpPr>
        <p:grpSpPr>
          <a:xfrm>
            <a:off x="-540568" y="-2043608"/>
            <a:ext cx="6500655" cy="8568952"/>
            <a:chOff x="1239697" y="-2331640"/>
            <a:chExt cx="6500655" cy="8568952"/>
          </a:xfrm>
        </p:grpSpPr>
        <p:grpSp>
          <p:nvGrpSpPr>
            <p:cNvPr id="3" name="グループ化 11"/>
            <p:cNvGrpSpPr/>
            <p:nvPr/>
          </p:nvGrpSpPr>
          <p:grpSpPr>
            <a:xfrm>
              <a:off x="1239697" y="-2331640"/>
              <a:ext cx="6500655" cy="8568952"/>
              <a:chOff x="1583931" y="200248"/>
              <a:chExt cx="5976664" cy="7878244"/>
            </a:xfrm>
          </p:grpSpPr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83931" y="200248"/>
                <a:ext cx="5904657" cy="78782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正方形/長方形 7"/>
              <p:cNvSpPr/>
              <p:nvPr/>
            </p:nvSpPr>
            <p:spPr>
              <a:xfrm>
                <a:off x="3015380" y="3356992"/>
                <a:ext cx="319784" cy="1512168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1727948" y="256109"/>
                <a:ext cx="5832647" cy="2592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正方形/長方形 9"/>
            <p:cNvSpPr/>
            <p:nvPr/>
          </p:nvSpPr>
          <p:spPr>
            <a:xfrm>
              <a:off x="5868144" y="980728"/>
              <a:ext cx="313438" cy="1809725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868144" y="3558729"/>
              <a:ext cx="336225" cy="1795437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テキスト ボックス 12"/>
          <p:cNvSpPr txBox="1"/>
          <p:nvPr/>
        </p:nvSpPr>
        <p:spPr>
          <a:xfrm>
            <a:off x="0" y="11663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 smtClean="0">
                <a:cs typeface="Arial" pitchFamily="34" charset="0"/>
              </a:rPr>
              <a:t>補足：　</a:t>
            </a:r>
            <a:r>
              <a:rPr lang="en-US" altLang="ja-JP" sz="2000" b="1" dirty="0" smtClean="0">
                <a:cs typeface="Arial" pitchFamily="34" charset="0"/>
              </a:rPr>
              <a:t>H/D</a:t>
            </a:r>
            <a:r>
              <a:rPr lang="ja-JP" altLang="en-US" sz="2000" b="1" dirty="0" smtClean="0">
                <a:cs typeface="Arial" pitchFamily="34" charset="0"/>
              </a:rPr>
              <a:t>原子の表面熱拡散が律速のときは</a:t>
            </a:r>
            <a:r>
              <a:rPr lang="en-US" altLang="ja-JP" sz="2000" b="1" dirty="0" smtClean="0">
                <a:cs typeface="Arial" pitchFamily="34" charset="0"/>
              </a:rPr>
              <a:t>KIE</a:t>
            </a:r>
            <a:r>
              <a:rPr lang="ja-JP" altLang="en-US" sz="2000" b="1" dirty="0" smtClean="0">
                <a:cs typeface="Arial" pitchFamily="34" charset="0"/>
              </a:rPr>
              <a:t>は小さい．</a:t>
            </a:r>
            <a:endParaRPr lang="en-US" altLang="ja-JP" sz="2000" b="1" dirty="0" smtClean="0">
              <a:cs typeface="Arial" pitchFamily="34" charset="0"/>
            </a:endParaRPr>
          </a:p>
          <a:p>
            <a:pPr algn="ctr"/>
            <a:r>
              <a:rPr lang="en-US" sz="2000" b="1" dirty="0" smtClean="0">
                <a:cs typeface="Arial" pitchFamily="34" charset="0"/>
              </a:rPr>
              <a:t>Small KIE on H/D atom addition to solid C</a:t>
            </a:r>
            <a:r>
              <a:rPr lang="en-US" sz="2000" b="1" baseline="-25000" dirty="0" smtClean="0">
                <a:cs typeface="Arial" pitchFamily="34" charset="0"/>
              </a:rPr>
              <a:t>6</a:t>
            </a:r>
            <a:r>
              <a:rPr lang="en-US" sz="2000" b="1" dirty="0" smtClean="0">
                <a:cs typeface="Arial" pitchFamily="34" charset="0"/>
              </a:rPr>
              <a:t>H</a:t>
            </a:r>
            <a:r>
              <a:rPr lang="en-US" sz="2000" b="1" baseline="-25000" dirty="0" smtClean="0">
                <a:cs typeface="Arial" pitchFamily="34" charset="0"/>
              </a:rPr>
              <a:t>6</a:t>
            </a:r>
            <a:r>
              <a:rPr lang="en-US" sz="2000" b="1" dirty="0" smtClean="0">
                <a:cs typeface="Arial" pitchFamily="34" charset="0"/>
              </a:rPr>
              <a:t> at 20 K.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-305494" y="6506294"/>
            <a:ext cx="9468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1600" dirty="0" smtClean="0">
                <a:cs typeface="Arial" pitchFamily="34" charset="0"/>
              </a:rPr>
              <a:t>Hama et al., </a:t>
            </a:r>
            <a:r>
              <a:rPr lang="pl-PL" altLang="ja-JP" sz="1600" dirty="0" smtClean="0">
                <a:cs typeface="Arial" pitchFamily="34" charset="0"/>
              </a:rPr>
              <a:t>PNAS</a:t>
            </a:r>
            <a:r>
              <a:rPr lang="en-US" altLang="ja-JP" sz="1600" dirty="0" smtClean="0">
                <a:cs typeface="Arial" pitchFamily="34" charset="0"/>
              </a:rPr>
              <a:t>, 112, 7438 (2015)., </a:t>
            </a:r>
            <a:r>
              <a:rPr lang="en-US" altLang="ja-JP" sz="1600" dirty="0" err="1" smtClean="0">
                <a:cs typeface="Arial" pitchFamily="34" charset="0"/>
              </a:rPr>
              <a:t>Goumans</a:t>
            </a:r>
            <a:r>
              <a:rPr lang="en-US" altLang="ja-JP" sz="1600" dirty="0" smtClean="0">
                <a:cs typeface="Arial" pitchFamily="34" charset="0"/>
              </a:rPr>
              <a:t>  and </a:t>
            </a:r>
            <a:r>
              <a:rPr lang="en-US" altLang="ja-JP" sz="1600" dirty="0" err="1" smtClean="0">
                <a:cs typeface="Arial" pitchFamily="34" charset="0"/>
              </a:rPr>
              <a:t>Kästner</a:t>
            </a:r>
            <a:r>
              <a:rPr lang="en-US" altLang="ja-JP" sz="1600" dirty="0" smtClean="0">
                <a:cs typeface="Arial" pitchFamily="34" charset="0"/>
              </a:rPr>
              <a:t> (2010), </a:t>
            </a:r>
            <a:r>
              <a:rPr lang="en-US" altLang="ja-JP" sz="1600" dirty="0" err="1" smtClean="0">
                <a:cs typeface="Arial" pitchFamily="34" charset="0"/>
              </a:rPr>
              <a:t>Angew</a:t>
            </a:r>
            <a:r>
              <a:rPr lang="en-US" altLang="ja-JP" sz="1600" dirty="0" smtClean="0">
                <a:cs typeface="Arial" pitchFamily="34" charset="0"/>
              </a:rPr>
              <a:t>. Chem. Int. Ed. 49, 7350.</a:t>
            </a:r>
          </a:p>
        </p:txBody>
      </p:sp>
      <p:grpSp>
        <p:nvGrpSpPr>
          <p:cNvPr id="35" name="グループ化 34"/>
          <p:cNvGrpSpPr/>
          <p:nvPr/>
        </p:nvGrpSpPr>
        <p:grpSpPr>
          <a:xfrm>
            <a:off x="5869160" y="2804735"/>
            <a:ext cx="3095328" cy="2075458"/>
            <a:chOff x="5868144" y="2924944"/>
            <a:chExt cx="3095328" cy="2075458"/>
          </a:xfrm>
        </p:grpSpPr>
        <p:sp>
          <p:nvSpPr>
            <p:cNvPr id="12" name="正方形/長方形 11"/>
            <p:cNvSpPr/>
            <p:nvPr/>
          </p:nvSpPr>
          <p:spPr>
            <a:xfrm>
              <a:off x="5903640" y="2924944"/>
              <a:ext cx="30598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  <a:cs typeface="Arial" pitchFamily="34" charset="0"/>
                </a:rPr>
                <a:t>C</a:t>
              </a:r>
              <a:r>
                <a:rPr lang="en-US" b="1" baseline="-25000" dirty="0" smtClean="0">
                  <a:solidFill>
                    <a:srgbClr val="0000FF"/>
                  </a:solidFill>
                  <a:cs typeface="Arial" pitchFamily="34" charset="0"/>
                </a:rPr>
                <a:t>6</a:t>
              </a:r>
              <a:r>
                <a:rPr lang="en-US" b="1" dirty="0" smtClean="0">
                  <a:solidFill>
                    <a:srgbClr val="0000FF"/>
                  </a:solidFill>
                  <a:cs typeface="Arial" pitchFamily="34" charset="0"/>
                </a:rPr>
                <a:t>H</a:t>
              </a:r>
              <a:r>
                <a:rPr lang="en-US" b="1" baseline="-25000" dirty="0" smtClean="0">
                  <a:solidFill>
                    <a:srgbClr val="0000FF"/>
                  </a:solidFill>
                  <a:cs typeface="Arial" pitchFamily="34" charset="0"/>
                </a:rPr>
                <a:t>6</a:t>
              </a:r>
              <a:r>
                <a:rPr lang="en-US" b="1" dirty="0" smtClean="0">
                  <a:solidFill>
                    <a:srgbClr val="0000FF"/>
                  </a:solidFill>
                  <a:cs typeface="Arial" pitchFamily="34" charset="0"/>
                </a:rPr>
                <a:t> decreases similarly </a:t>
              </a:r>
            </a:p>
            <a:p>
              <a:pPr algn="ctr"/>
              <a:r>
                <a:rPr lang="en-US" b="1" dirty="0" smtClean="0">
                  <a:solidFill>
                    <a:srgbClr val="0000FF"/>
                  </a:solidFill>
                  <a:cs typeface="Arial" pitchFamily="34" charset="0"/>
                </a:rPr>
                <a:t>upon H or D exposure</a:t>
              </a:r>
              <a:r>
                <a:rPr lang="en-US" dirty="0" smtClean="0">
                  <a:solidFill>
                    <a:srgbClr val="0000FF"/>
                  </a:solidFill>
                  <a:cs typeface="Arial" pitchFamily="34" charset="0"/>
                </a:rPr>
                <a:t>. </a:t>
              </a:r>
            </a:p>
            <a:p>
              <a:pPr algn="ctr"/>
              <a:r>
                <a:rPr lang="en-US" b="1" dirty="0" smtClean="0">
                  <a:solidFill>
                    <a:srgbClr val="0000FF"/>
                  </a:solidFill>
                  <a:cs typeface="Arial" pitchFamily="34" charset="0"/>
                  <a:sym typeface="Wingdings" pitchFamily="2" charset="2"/>
                </a:rPr>
                <a:t> Very small H/D KIE (1.5) </a:t>
              </a: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68144" y="4077072"/>
              <a:ext cx="298782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 smtClean="0">
                  <a:solidFill>
                    <a:srgbClr val="FF0000"/>
                  </a:solidFill>
                  <a:cs typeface="Arial" pitchFamily="34" charset="0"/>
                </a:rPr>
                <a:t>H reacts with C</a:t>
              </a:r>
              <a:r>
                <a:rPr lang="en-US" altLang="ja-JP" baseline="-25000" dirty="0" smtClean="0">
                  <a:solidFill>
                    <a:srgbClr val="FF0000"/>
                  </a:solidFill>
                  <a:cs typeface="Arial" pitchFamily="34" charset="0"/>
                </a:rPr>
                <a:t>6</a:t>
              </a:r>
              <a:r>
                <a:rPr lang="en-US" altLang="ja-JP" dirty="0" smtClean="0">
                  <a:solidFill>
                    <a:srgbClr val="FF0000"/>
                  </a:solidFill>
                  <a:cs typeface="Arial" pitchFamily="34" charset="0"/>
                </a:rPr>
                <a:t>H</a:t>
              </a:r>
              <a:r>
                <a:rPr lang="en-US" altLang="ja-JP" baseline="-25000" dirty="0" smtClean="0">
                  <a:solidFill>
                    <a:srgbClr val="FF0000"/>
                  </a:solidFill>
                  <a:cs typeface="Arial" pitchFamily="34" charset="0"/>
                </a:rPr>
                <a:t>6</a:t>
              </a:r>
              <a:r>
                <a:rPr lang="en-US" altLang="ja-JP" dirty="0" smtClean="0">
                  <a:solidFill>
                    <a:srgbClr val="FF0000"/>
                  </a:solidFill>
                  <a:cs typeface="Arial" pitchFamily="34" charset="0"/>
                </a:rPr>
                <a:t> </a:t>
              </a:r>
            </a:p>
            <a:p>
              <a:pPr algn="ctr"/>
              <a:r>
                <a:rPr lang="en-US" altLang="ja-JP" dirty="0" smtClean="0">
                  <a:solidFill>
                    <a:srgbClr val="FF0000"/>
                  </a:solidFill>
                  <a:cs typeface="Arial" pitchFamily="34" charset="0"/>
                </a:rPr>
                <a:t>100 times faster than D !!</a:t>
              </a:r>
            </a:p>
            <a:p>
              <a:pPr algn="ctr"/>
              <a:r>
                <a:rPr lang="en-US" altLang="ja-JP" dirty="0" smtClean="0">
                  <a:solidFill>
                    <a:srgbClr val="FF0000"/>
                  </a:solidFill>
                  <a:cs typeface="Arial" pitchFamily="34" charset="0"/>
                </a:rPr>
                <a:t>Tunneling H/D KIE &gt; 100</a:t>
              </a:r>
            </a:p>
          </p:txBody>
        </p:sp>
        <p:sp>
          <p:nvSpPr>
            <p:cNvPr id="20" name="上下矢印 19"/>
            <p:cNvSpPr/>
            <p:nvPr/>
          </p:nvSpPr>
          <p:spPr>
            <a:xfrm>
              <a:off x="7271792" y="3837241"/>
              <a:ext cx="144016" cy="264225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円/楕円 15"/>
          <p:cNvSpPr/>
          <p:nvPr/>
        </p:nvSpPr>
        <p:spPr>
          <a:xfrm>
            <a:off x="6309723" y="5930328"/>
            <a:ext cx="111826" cy="111826"/>
          </a:xfrm>
          <a:prstGeom prst="ellipse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194585" y="5322694"/>
            <a:ext cx="128860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Tunneling</a:t>
            </a:r>
          </a:p>
        </p:txBody>
      </p:sp>
      <p:grpSp>
        <p:nvGrpSpPr>
          <p:cNvPr id="22" name="図形グループ 208"/>
          <p:cNvGrpSpPr/>
          <p:nvPr/>
        </p:nvGrpSpPr>
        <p:grpSpPr>
          <a:xfrm>
            <a:off x="6247445" y="5791197"/>
            <a:ext cx="2061251" cy="590131"/>
            <a:chOff x="1478040" y="3587479"/>
            <a:chExt cx="1719118" cy="492179"/>
          </a:xfrm>
        </p:grpSpPr>
        <p:sp>
          <p:nvSpPr>
            <p:cNvPr id="23" name="円/楕円 22"/>
            <p:cNvSpPr/>
            <p:nvPr/>
          </p:nvSpPr>
          <p:spPr>
            <a:xfrm>
              <a:off x="1478040" y="3817756"/>
              <a:ext cx="235714" cy="23571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1743595" y="3804662"/>
              <a:ext cx="235714" cy="23571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979309" y="3778474"/>
              <a:ext cx="235714" cy="23571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2188837" y="3843944"/>
              <a:ext cx="235714" cy="23571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2450737" y="3804662"/>
              <a:ext cx="235714" cy="23571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2699544" y="3817756"/>
              <a:ext cx="235714" cy="23571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2961444" y="3791568"/>
              <a:ext cx="235714" cy="23571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2628142" y="3587479"/>
              <a:ext cx="235714" cy="235714"/>
            </a:xfrm>
            <a:prstGeom prst="ellipse">
              <a:avLst/>
            </a:prstGeom>
            <a:solidFill>
              <a:schemeClr val="accent6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156176" y="4964975"/>
            <a:ext cx="1355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Slow diffusion</a:t>
            </a:r>
          </a:p>
          <a:p>
            <a:pPr algn="ctr"/>
            <a:r>
              <a:rPr lang="en-US" altLang="ja-JP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ja-JP" altLang="en-US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律速</a:t>
            </a:r>
            <a:r>
              <a:rPr lang="en-US" altLang="ja-JP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32" name="フリーフォーム 31"/>
          <p:cNvSpPr/>
          <p:nvPr/>
        </p:nvSpPr>
        <p:spPr>
          <a:xfrm>
            <a:off x="6388580" y="5672673"/>
            <a:ext cx="1489537" cy="446804"/>
          </a:xfrm>
          <a:custGeom>
            <a:avLst/>
            <a:gdLst>
              <a:gd name="connsiteX0" fmla="*/ 0 w 1164431"/>
              <a:gd name="connsiteY0" fmla="*/ 132556 h 332184"/>
              <a:gd name="connsiteX1" fmla="*/ 64294 w 1164431"/>
              <a:gd name="connsiteY1" fmla="*/ 73025 h 332184"/>
              <a:gd name="connsiteX2" fmla="*/ 154781 w 1164431"/>
              <a:gd name="connsiteY2" fmla="*/ 287337 h 332184"/>
              <a:gd name="connsiteX3" fmla="*/ 164306 w 1164431"/>
              <a:gd name="connsiteY3" fmla="*/ 211137 h 332184"/>
              <a:gd name="connsiteX4" fmla="*/ 200025 w 1164431"/>
              <a:gd name="connsiteY4" fmla="*/ 265906 h 332184"/>
              <a:gd name="connsiteX5" fmla="*/ 214313 w 1164431"/>
              <a:gd name="connsiteY5" fmla="*/ 203994 h 332184"/>
              <a:gd name="connsiteX6" fmla="*/ 240506 w 1164431"/>
              <a:gd name="connsiteY6" fmla="*/ 258762 h 332184"/>
              <a:gd name="connsiteX7" fmla="*/ 264319 w 1164431"/>
              <a:gd name="connsiteY7" fmla="*/ 201612 h 332184"/>
              <a:gd name="connsiteX8" fmla="*/ 288131 w 1164431"/>
              <a:gd name="connsiteY8" fmla="*/ 270669 h 332184"/>
              <a:gd name="connsiteX9" fmla="*/ 309563 w 1164431"/>
              <a:gd name="connsiteY9" fmla="*/ 201612 h 332184"/>
              <a:gd name="connsiteX10" fmla="*/ 321469 w 1164431"/>
              <a:gd name="connsiteY10" fmla="*/ 284956 h 332184"/>
              <a:gd name="connsiteX11" fmla="*/ 364331 w 1164431"/>
              <a:gd name="connsiteY11" fmla="*/ 92075 h 332184"/>
              <a:gd name="connsiteX12" fmla="*/ 419100 w 1164431"/>
              <a:gd name="connsiteY12" fmla="*/ 249237 h 332184"/>
              <a:gd name="connsiteX13" fmla="*/ 428625 w 1164431"/>
              <a:gd name="connsiteY13" fmla="*/ 189706 h 332184"/>
              <a:gd name="connsiteX14" fmla="*/ 454819 w 1164431"/>
              <a:gd name="connsiteY14" fmla="*/ 242094 h 332184"/>
              <a:gd name="connsiteX15" fmla="*/ 471488 w 1164431"/>
              <a:gd name="connsiteY15" fmla="*/ 189706 h 332184"/>
              <a:gd name="connsiteX16" fmla="*/ 488156 w 1164431"/>
              <a:gd name="connsiteY16" fmla="*/ 242094 h 332184"/>
              <a:gd name="connsiteX17" fmla="*/ 511969 w 1164431"/>
              <a:gd name="connsiteY17" fmla="*/ 196850 h 332184"/>
              <a:gd name="connsiteX18" fmla="*/ 528638 w 1164431"/>
              <a:gd name="connsiteY18" fmla="*/ 249237 h 332184"/>
              <a:gd name="connsiteX19" fmla="*/ 559594 w 1164431"/>
              <a:gd name="connsiteY19" fmla="*/ 208756 h 332184"/>
              <a:gd name="connsiteX20" fmla="*/ 559594 w 1164431"/>
              <a:gd name="connsiteY20" fmla="*/ 261144 h 332184"/>
              <a:gd name="connsiteX21" fmla="*/ 607219 w 1164431"/>
              <a:gd name="connsiteY21" fmla="*/ 115887 h 332184"/>
              <a:gd name="connsiteX22" fmla="*/ 628650 w 1164431"/>
              <a:gd name="connsiteY22" fmla="*/ 304006 h 332184"/>
              <a:gd name="connsiteX23" fmla="*/ 642938 w 1164431"/>
              <a:gd name="connsiteY23" fmla="*/ 254000 h 332184"/>
              <a:gd name="connsiteX24" fmla="*/ 654844 w 1164431"/>
              <a:gd name="connsiteY24" fmla="*/ 304006 h 332184"/>
              <a:gd name="connsiteX25" fmla="*/ 671513 w 1164431"/>
              <a:gd name="connsiteY25" fmla="*/ 258762 h 332184"/>
              <a:gd name="connsiteX26" fmla="*/ 690563 w 1164431"/>
              <a:gd name="connsiteY26" fmla="*/ 308769 h 332184"/>
              <a:gd name="connsiteX27" fmla="*/ 707231 w 1164431"/>
              <a:gd name="connsiteY27" fmla="*/ 254000 h 332184"/>
              <a:gd name="connsiteX28" fmla="*/ 716756 w 1164431"/>
              <a:gd name="connsiteY28" fmla="*/ 311150 h 332184"/>
              <a:gd name="connsiteX29" fmla="*/ 733425 w 1164431"/>
              <a:gd name="connsiteY29" fmla="*/ 249237 h 332184"/>
              <a:gd name="connsiteX30" fmla="*/ 742950 w 1164431"/>
              <a:gd name="connsiteY30" fmla="*/ 315912 h 332184"/>
              <a:gd name="connsiteX31" fmla="*/ 788194 w 1164431"/>
              <a:gd name="connsiteY31" fmla="*/ 151606 h 332184"/>
              <a:gd name="connsiteX32" fmla="*/ 842963 w 1164431"/>
              <a:gd name="connsiteY32" fmla="*/ 308769 h 332184"/>
              <a:gd name="connsiteX33" fmla="*/ 840581 w 1164431"/>
              <a:gd name="connsiteY33" fmla="*/ 256381 h 332184"/>
              <a:gd name="connsiteX34" fmla="*/ 871538 w 1164431"/>
              <a:gd name="connsiteY34" fmla="*/ 294481 h 332184"/>
              <a:gd name="connsiteX35" fmla="*/ 866775 w 1164431"/>
              <a:gd name="connsiteY35" fmla="*/ 232569 h 332184"/>
              <a:gd name="connsiteX36" fmla="*/ 897731 w 1164431"/>
              <a:gd name="connsiteY36" fmla="*/ 282575 h 332184"/>
              <a:gd name="connsiteX37" fmla="*/ 892969 w 1164431"/>
              <a:gd name="connsiteY37" fmla="*/ 227806 h 332184"/>
              <a:gd name="connsiteX38" fmla="*/ 919163 w 1164431"/>
              <a:gd name="connsiteY38" fmla="*/ 273050 h 332184"/>
              <a:gd name="connsiteX39" fmla="*/ 923925 w 1164431"/>
              <a:gd name="connsiteY39" fmla="*/ 220662 h 332184"/>
              <a:gd name="connsiteX40" fmla="*/ 954881 w 1164431"/>
              <a:gd name="connsiteY40" fmla="*/ 265906 h 332184"/>
              <a:gd name="connsiteX41" fmla="*/ 976313 w 1164431"/>
              <a:gd name="connsiteY41" fmla="*/ 125412 h 332184"/>
              <a:gd name="connsiteX42" fmla="*/ 1012031 w 1164431"/>
              <a:gd name="connsiteY42" fmla="*/ 123031 h 332184"/>
              <a:gd name="connsiteX43" fmla="*/ 988219 w 1164431"/>
              <a:gd name="connsiteY43" fmla="*/ 75406 h 332184"/>
              <a:gd name="connsiteX44" fmla="*/ 1038225 w 1164431"/>
              <a:gd name="connsiteY44" fmla="*/ 82550 h 332184"/>
              <a:gd name="connsiteX45" fmla="*/ 1023938 w 1164431"/>
              <a:gd name="connsiteY45" fmla="*/ 39687 h 332184"/>
              <a:gd name="connsiteX46" fmla="*/ 1057275 w 1164431"/>
              <a:gd name="connsiteY46" fmla="*/ 70644 h 332184"/>
              <a:gd name="connsiteX47" fmla="*/ 1064419 w 1164431"/>
              <a:gd name="connsiteY47" fmla="*/ 15875 h 332184"/>
              <a:gd name="connsiteX48" fmla="*/ 1085850 w 1164431"/>
              <a:gd name="connsiteY48" fmla="*/ 58737 h 332184"/>
              <a:gd name="connsiteX49" fmla="*/ 1104900 w 1164431"/>
              <a:gd name="connsiteY49" fmla="*/ 1587 h 332184"/>
              <a:gd name="connsiteX50" fmla="*/ 1126331 w 1164431"/>
              <a:gd name="connsiteY50" fmla="*/ 49212 h 332184"/>
              <a:gd name="connsiteX51" fmla="*/ 1164431 w 1164431"/>
              <a:gd name="connsiteY51" fmla="*/ 32544 h 332184"/>
              <a:gd name="connsiteX0" fmla="*/ 0 w 1242300"/>
              <a:gd name="connsiteY0" fmla="*/ 132556 h 332184"/>
              <a:gd name="connsiteX1" fmla="*/ 64294 w 1242300"/>
              <a:gd name="connsiteY1" fmla="*/ 73025 h 332184"/>
              <a:gd name="connsiteX2" fmla="*/ 154781 w 1242300"/>
              <a:gd name="connsiteY2" fmla="*/ 287337 h 332184"/>
              <a:gd name="connsiteX3" fmla="*/ 164306 w 1242300"/>
              <a:gd name="connsiteY3" fmla="*/ 211137 h 332184"/>
              <a:gd name="connsiteX4" fmla="*/ 200025 w 1242300"/>
              <a:gd name="connsiteY4" fmla="*/ 265906 h 332184"/>
              <a:gd name="connsiteX5" fmla="*/ 214313 w 1242300"/>
              <a:gd name="connsiteY5" fmla="*/ 203994 h 332184"/>
              <a:gd name="connsiteX6" fmla="*/ 240506 w 1242300"/>
              <a:gd name="connsiteY6" fmla="*/ 258762 h 332184"/>
              <a:gd name="connsiteX7" fmla="*/ 264319 w 1242300"/>
              <a:gd name="connsiteY7" fmla="*/ 201612 h 332184"/>
              <a:gd name="connsiteX8" fmla="*/ 288131 w 1242300"/>
              <a:gd name="connsiteY8" fmla="*/ 270669 h 332184"/>
              <a:gd name="connsiteX9" fmla="*/ 309563 w 1242300"/>
              <a:gd name="connsiteY9" fmla="*/ 201612 h 332184"/>
              <a:gd name="connsiteX10" fmla="*/ 321469 w 1242300"/>
              <a:gd name="connsiteY10" fmla="*/ 284956 h 332184"/>
              <a:gd name="connsiteX11" fmla="*/ 364331 w 1242300"/>
              <a:gd name="connsiteY11" fmla="*/ 92075 h 332184"/>
              <a:gd name="connsiteX12" fmla="*/ 419100 w 1242300"/>
              <a:gd name="connsiteY12" fmla="*/ 249237 h 332184"/>
              <a:gd name="connsiteX13" fmla="*/ 428625 w 1242300"/>
              <a:gd name="connsiteY13" fmla="*/ 189706 h 332184"/>
              <a:gd name="connsiteX14" fmla="*/ 454819 w 1242300"/>
              <a:gd name="connsiteY14" fmla="*/ 242094 h 332184"/>
              <a:gd name="connsiteX15" fmla="*/ 471488 w 1242300"/>
              <a:gd name="connsiteY15" fmla="*/ 189706 h 332184"/>
              <a:gd name="connsiteX16" fmla="*/ 488156 w 1242300"/>
              <a:gd name="connsiteY16" fmla="*/ 242094 h 332184"/>
              <a:gd name="connsiteX17" fmla="*/ 511969 w 1242300"/>
              <a:gd name="connsiteY17" fmla="*/ 196850 h 332184"/>
              <a:gd name="connsiteX18" fmla="*/ 528638 w 1242300"/>
              <a:gd name="connsiteY18" fmla="*/ 249237 h 332184"/>
              <a:gd name="connsiteX19" fmla="*/ 559594 w 1242300"/>
              <a:gd name="connsiteY19" fmla="*/ 208756 h 332184"/>
              <a:gd name="connsiteX20" fmla="*/ 559594 w 1242300"/>
              <a:gd name="connsiteY20" fmla="*/ 261144 h 332184"/>
              <a:gd name="connsiteX21" fmla="*/ 607219 w 1242300"/>
              <a:gd name="connsiteY21" fmla="*/ 115887 h 332184"/>
              <a:gd name="connsiteX22" fmla="*/ 628650 w 1242300"/>
              <a:gd name="connsiteY22" fmla="*/ 304006 h 332184"/>
              <a:gd name="connsiteX23" fmla="*/ 642938 w 1242300"/>
              <a:gd name="connsiteY23" fmla="*/ 254000 h 332184"/>
              <a:gd name="connsiteX24" fmla="*/ 654844 w 1242300"/>
              <a:gd name="connsiteY24" fmla="*/ 304006 h 332184"/>
              <a:gd name="connsiteX25" fmla="*/ 671513 w 1242300"/>
              <a:gd name="connsiteY25" fmla="*/ 258762 h 332184"/>
              <a:gd name="connsiteX26" fmla="*/ 690563 w 1242300"/>
              <a:gd name="connsiteY26" fmla="*/ 308769 h 332184"/>
              <a:gd name="connsiteX27" fmla="*/ 707231 w 1242300"/>
              <a:gd name="connsiteY27" fmla="*/ 254000 h 332184"/>
              <a:gd name="connsiteX28" fmla="*/ 716756 w 1242300"/>
              <a:gd name="connsiteY28" fmla="*/ 311150 h 332184"/>
              <a:gd name="connsiteX29" fmla="*/ 733425 w 1242300"/>
              <a:gd name="connsiteY29" fmla="*/ 249237 h 332184"/>
              <a:gd name="connsiteX30" fmla="*/ 742950 w 1242300"/>
              <a:gd name="connsiteY30" fmla="*/ 315912 h 332184"/>
              <a:gd name="connsiteX31" fmla="*/ 788194 w 1242300"/>
              <a:gd name="connsiteY31" fmla="*/ 151606 h 332184"/>
              <a:gd name="connsiteX32" fmla="*/ 842963 w 1242300"/>
              <a:gd name="connsiteY32" fmla="*/ 308769 h 332184"/>
              <a:gd name="connsiteX33" fmla="*/ 840581 w 1242300"/>
              <a:gd name="connsiteY33" fmla="*/ 256381 h 332184"/>
              <a:gd name="connsiteX34" fmla="*/ 871538 w 1242300"/>
              <a:gd name="connsiteY34" fmla="*/ 294481 h 332184"/>
              <a:gd name="connsiteX35" fmla="*/ 866775 w 1242300"/>
              <a:gd name="connsiteY35" fmla="*/ 232569 h 332184"/>
              <a:gd name="connsiteX36" fmla="*/ 897731 w 1242300"/>
              <a:gd name="connsiteY36" fmla="*/ 282575 h 332184"/>
              <a:gd name="connsiteX37" fmla="*/ 892969 w 1242300"/>
              <a:gd name="connsiteY37" fmla="*/ 227806 h 332184"/>
              <a:gd name="connsiteX38" fmla="*/ 919163 w 1242300"/>
              <a:gd name="connsiteY38" fmla="*/ 273050 h 332184"/>
              <a:gd name="connsiteX39" fmla="*/ 923925 w 1242300"/>
              <a:gd name="connsiteY39" fmla="*/ 220662 h 332184"/>
              <a:gd name="connsiteX40" fmla="*/ 954881 w 1242300"/>
              <a:gd name="connsiteY40" fmla="*/ 265906 h 332184"/>
              <a:gd name="connsiteX41" fmla="*/ 976313 w 1242300"/>
              <a:gd name="connsiteY41" fmla="*/ 125412 h 332184"/>
              <a:gd name="connsiteX42" fmla="*/ 1012031 w 1242300"/>
              <a:gd name="connsiteY42" fmla="*/ 123031 h 332184"/>
              <a:gd name="connsiteX43" fmla="*/ 988219 w 1242300"/>
              <a:gd name="connsiteY43" fmla="*/ 75406 h 332184"/>
              <a:gd name="connsiteX44" fmla="*/ 1038225 w 1242300"/>
              <a:gd name="connsiteY44" fmla="*/ 82550 h 332184"/>
              <a:gd name="connsiteX45" fmla="*/ 1023938 w 1242300"/>
              <a:gd name="connsiteY45" fmla="*/ 39687 h 332184"/>
              <a:gd name="connsiteX46" fmla="*/ 1057275 w 1242300"/>
              <a:gd name="connsiteY46" fmla="*/ 70644 h 332184"/>
              <a:gd name="connsiteX47" fmla="*/ 1064419 w 1242300"/>
              <a:gd name="connsiteY47" fmla="*/ 15875 h 332184"/>
              <a:gd name="connsiteX48" fmla="*/ 1085850 w 1242300"/>
              <a:gd name="connsiteY48" fmla="*/ 58737 h 332184"/>
              <a:gd name="connsiteX49" fmla="*/ 1104900 w 1242300"/>
              <a:gd name="connsiteY49" fmla="*/ 1587 h 332184"/>
              <a:gd name="connsiteX50" fmla="*/ 1126331 w 1242300"/>
              <a:gd name="connsiteY50" fmla="*/ 49212 h 332184"/>
              <a:gd name="connsiteX51" fmla="*/ 1242300 w 1242300"/>
              <a:gd name="connsiteY51" fmla="*/ 0 h 332184"/>
              <a:gd name="connsiteX0" fmla="*/ 0 w 1277023"/>
              <a:gd name="connsiteY0" fmla="*/ 132556 h 332184"/>
              <a:gd name="connsiteX1" fmla="*/ 64294 w 1277023"/>
              <a:gd name="connsiteY1" fmla="*/ 73025 h 332184"/>
              <a:gd name="connsiteX2" fmla="*/ 154781 w 1277023"/>
              <a:gd name="connsiteY2" fmla="*/ 287337 h 332184"/>
              <a:gd name="connsiteX3" fmla="*/ 164306 w 1277023"/>
              <a:gd name="connsiteY3" fmla="*/ 211137 h 332184"/>
              <a:gd name="connsiteX4" fmla="*/ 200025 w 1277023"/>
              <a:gd name="connsiteY4" fmla="*/ 265906 h 332184"/>
              <a:gd name="connsiteX5" fmla="*/ 214313 w 1277023"/>
              <a:gd name="connsiteY5" fmla="*/ 203994 h 332184"/>
              <a:gd name="connsiteX6" fmla="*/ 240506 w 1277023"/>
              <a:gd name="connsiteY6" fmla="*/ 258762 h 332184"/>
              <a:gd name="connsiteX7" fmla="*/ 264319 w 1277023"/>
              <a:gd name="connsiteY7" fmla="*/ 201612 h 332184"/>
              <a:gd name="connsiteX8" fmla="*/ 288131 w 1277023"/>
              <a:gd name="connsiteY8" fmla="*/ 270669 h 332184"/>
              <a:gd name="connsiteX9" fmla="*/ 309563 w 1277023"/>
              <a:gd name="connsiteY9" fmla="*/ 201612 h 332184"/>
              <a:gd name="connsiteX10" fmla="*/ 321469 w 1277023"/>
              <a:gd name="connsiteY10" fmla="*/ 284956 h 332184"/>
              <a:gd name="connsiteX11" fmla="*/ 364331 w 1277023"/>
              <a:gd name="connsiteY11" fmla="*/ 92075 h 332184"/>
              <a:gd name="connsiteX12" fmla="*/ 419100 w 1277023"/>
              <a:gd name="connsiteY12" fmla="*/ 249237 h 332184"/>
              <a:gd name="connsiteX13" fmla="*/ 428625 w 1277023"/>
              <a:gd name="connsiteY13" fmla="*/ 189706 h 332184"/>
              <a:gd name="connsiteX14" fmla="*/ 454819 w 1277023"/>
              <a:gd name="connsiteY14" fmla="*/ 242094 h 332184"/>
              <a:gd name="connsiteX15" fmla="*/ 471488 w 1277023"/>
              <a:gd name="connsiteY15" fmla="*/ 189706 h 332184"/>
              <a:gd name="connsiteX16" fmla="*/ 488156 w 1277023"/>
              <a:gd name="connsiteY16" fmla="*/ 242094 h 332184"/>
              <a:gd name="connsiteX17" fmla="*/ 511969 w 1277023"/>
              <a:gd name="connsiteY17" fmla="*/ 196850 h 332184"/>
              <a:gd name="connsiteX18" fmla="*/ 528638 w 1277023"/>
              <a:gd name="connsiteY18" fmla="*/ 249237 h 332184"/>
              <a:gd name="connsiteX19" fmla="*/ 559594 w 1277023"/>
              <a:gd name="connsiteY19" fmla="*/ 208756 h 332184"/>
              <a:gd name="connsiteX20" fmla="*/ 559594 w 1277023"/>
              <a:gd name="connsiteY20" fmla="*/ 261144 h 332184"/>
              <a:gd name="connsiteX21" fmla="*/ 607219 w 1277023"/>
              <a:gd name="connsiteY21" fmla="*/ 115887 h 332184"/>
              <a:gd name="connsiteX22" fmla="*/ 628650 w 1277023"/>
              <a:gd name="connsiteY22" fmla="*/ 304006 h 332184"/>
              <a:gd name="connsiteX23" fmla="*/ 642938 w 1277023"/>
              <a:gd name="connsiteY23" fmla="*/ 254000 h 332184"/>
              <a:gd name="connsiteX24" fmla="*/ 654844 w 1277023"/>
              <a:gd name="connsiteY24" fmla="*/ 304006 h 332184"/>
              <a:gd name="connsiteX25" fmla="*/ 671513 w 1277023"/>
              <a:gd name="connsiteY25" fmla="*/ 258762 h 332184"/>
              <a:gd name="connsiteX26" fmla="*/ 690563 w 1277023"/>
              <a:gd name="connsiteY26" fmla="*/ 308769 h 332184"/>
              <a:gd name="connsiteX27" fmla="*/ 707231 w 1277023"/>
              <a:gd name="connsiteY27" fmla="*/ 254000 h 332184"/>
              <a:gd name="connsiteX28" fmla="*/ 716756 w 1277023"/>
              <a:gd name="connsiteY28" fmla="*/ 311150 h 332184"/>
              <a:gd name="connsiteX29" fmla="*/ 733425 w 1277023"/>
              <a:gd name="connsiteY29" fmla="*/ 249237 h 332184"/>
              <a:gd name="connsiteX30" fmla="*/ 742950 w 1277023"/>
              <a:gd name="connsiteY30" fmla="*/ 315912 h 332184"/>
              <a:gd name="connsiteX31" fmla="*/ 788194 w 1277023"/>
              <a:gd name="connsiteY31" fmla="*/ 151606 h 332184"/>
              <a:gd name="connsiteX32" fmla="*/ 842963 w 1277023"/>
              <a:gd name="connsiteY32" fmla="*/ 308769 h 332184"/>
              <a:gd name="connsiteX33" fmla="*/ 840581 w 1277023"/>
              <a:gd name="connsiteY33" fmla="*/ 256381 h 332184"/>
              <a:gd name="connsiteX34" fmla="*/ 871538 w 1277023"/>
              <a:gd name="connsiteY34" fmla="*/ 294481 h 332184"/>
              <a:gd name="connsiteX35" fmla="*/ 866775 w 1277023"/>
              <a:gd name="connsiteY35" fmla="*/ 232569 h 332184"/>
              <a:gd name="connsiteX36" fmla="*/ 897731 w 1277023"/>
              <a:gd name="connsiteY36" fmla="*/ 282575 h 332184"/>
              <a:gd name="connsiteX37" fmla="*/ 892969 w 1277023"/>
              <a:gd name="connsiteY37" fmla="*/ 227806 h 332184"/>
              <a:gd name="connsiteX38" fmla="*/ 919163 w 1277023"/>
              <a:gd name="connsiteY38" fmla="*/ 273050 h 332184"/>
              <a:gd name="connsiteX39" fmla="*/ 923925 w 1277023"/>
              <a:gd name="connsiteY39" fmla="*/ 220662 h 332184"/>
              <a:gd name="connsiteX40" fmla="*/ 954881 w 1277023"/>
              <a:gd name="connsiteY40" fmla="*/ 265906 h 332184"/>
              <a:gd name="connsiteX41" fmla="*/ 976313 w 1277023"/>
              <a:gd name="connsiteY41" fmla="*/ 125412 h 332184"/>
              <a:gd name="connsiteX42" fmla="*/ 1012031 w 1277023"/>
              <a:gd name="connsiteY42" fmla="*/ 123031 h 332184"/>
              <a:gd name="connsiteX43" fmla="*/ 988219 w 1277023"/>
              <a:gd name="connsiteY43" fmla="*/ 75406 h 332184"/>
              <a:gd name="connsiteX44" fmla="*/ 1038225 w 1277023"/>
              <a:gd name="connsiteY44" fmla="*/ 82550 h 332184"/>
              <a:gd name="connsiteX45" fmla="*/ 1023938 w 1277023"/>
              <a:gd name="connsiteY45" fmla="*/ 39687 h 332184"/>
              <a:gd name="connsiteX46" fmla="*/ 1057275 w 1277023"/>
              <a:gd name="connsiteY46" fmla="*/ 70644 h 332184"/>
              <a:gd name="connsiteX47" fmla="*/ 1064419 w 1277023"/>
              <a:gd name="connsiteY47" fmla="*/ 15875 h 332184"/>
              <a:gd name="connsiteX48" fmla="*/ 1085850 w 1277023"/>
              <a:gd name="connsiteY48" fmla="*/ 58737 h 332184"/>
              <a:gd name="connsiteX49" fmla="*/ 1104900 w 1277023"/>
              <a:gd name="connsiteY49" fmla="*/ 1587 h 332184"/>
              <a:gd name="connsiteX50" fmla="*/ 1126331 w 1277023"/>
              <a:gd name="connsiteY50" fmla="*/ 49212 h 332184"/>
              <a:gd name="connsiteX51" fmla="*/ 1277023 w 1277023"/>
              <a:gd name="connsiteY51" fmla="*/ 102112 h 332184"/>
              <a:gd name="connsiteX0" fmla="*/ 0 w 1277023"/>
              <a:gd name="connsiteY0" fmla="*/ 180994 h 380622"/>
              <a:gd name="connsiteX1" fmla="*/ 64294 w 1277023"/>
              <a:gd name="connsiteY1" fmla="*/ 121463 h 380622"/>
              <a:gd name="connsiteX2" fmla="*/ 154781 w 1277023"/>
              <a:gd name="connsiteY2" fmla="*/ 335775 h 380622"/>
              <a:gd name="connsiteX3" fmla="*/ 164306 w 1277023"/>
              <a:gd name="connsiteY3" fmla="*/ 259575 h 380622"/>
              <a:gd name="connsiteX4" fmla="*/ 200025 w 1277023"/>
              <a:gd name="connsiteY4" fmla="*/ 314344 h 380622"/>
              <a:gd name="connsiteX5" fmla="*/ 214313 w 1277023"/>
              <a:gd name="connsiteY5" fmla="*/ 252432 h 380622"/>
              <a:gd name="connsiteX6" fmla="*/ 240506 w 1277023"/>
              <a:gd name="connsiteY6" fmla="*/ 307200 h 380622"/>
              <a:gd name="connsiteX7" fmla="*/ 264319 w 1277023"/>
              <a:gd name="connsiteY7" fmla="*/ 250050 h 380622"/>
              <a:gd name="connsiteX8" fmla="*/ 288131 w 1277023"/>
              <a:gd name="connsiteY8" fmla="*/ 319107 h 380622"/>
              <a:gd name="connsiteX9" fmla="*/ 309563 w 1277023"/>
              <a:gd name="connsiteY9" fmla="*/ 250050 h 380622"/>
              <a:gd name="connsiteX10" fmla="*/ 321469 w 1277023"/>
              <a:gd name="connsiteY10" fmla="*/ 333394 h 380622"/>
              <a:gd name="connsiteX11" fmla="*/ 364331 w 1277023"/>
              <a:gd name="connsiteY11" fmla="*/ 140513 h 380622"/>
              <a:gd name="connsiteX12" fmla="*/ 419100 w 1277023"/>
              <a:gd name="connsiteY12" fmla="*/ 297675 h 380622"/>
              <a:gd name="connsiteX13" fmla="*/ 428625 w 1277023"/>
              <a:gd name="connsiteY13" fmla="*/ 238144 h 380622"/>
              <a:gd name="connsiteX14" fmla="*/ 454819 w 1277023"/>
              <a:gd name="connsiteY14" fmla="*/ 290532 h 380622"/>
              <a:gd name="connsiteX15" fmla="*/ 471488 w 1277023"/>
              <a:gd name="connsiteY15" fmla="*/ 238144 h 380622"/>
              <a:gd name="connsiteX16" fmla="*/ 488156 w 1277023"/>
              <a:gd name="connsiteY16" fmla="*/ 290532 h 380622"/>
              <a:gd name="connsiteX17" fmla="*/ 511969 w 1277023"/>
              <a:gd name="connsiteY17" fmla="*/ 245288 h 380622"/>
              <a:gd name="connsiteX18" fmla="*/ 528638 w 1277023"/>
              <a:gd name="connsiteY18" fmla="*/ 297675 h 380622"/>
              <a:gd name="connsiteX19" fmla="*/ 559594 w 1277023"/>
              <a:gd name="connsiteY19" fmla="*/ 257194 h 380622"/>
              <a:gd name="connsiteX20" fmla="*/ 559594 w 1277023"/>
              <a:gd name="connsiteY20" fmla="*/ 309582 h 380622"/>
              <a:gd name="connsiteX21" fmla="*/ 607219 w 1277023"/>
              <a:gd name="connsiteY21" fmla="*/ 164325 h 380622"/>
              <a:gd name="connsiteX22" fmla="*/ 628650 w 1277023"/>
              <a:gd name="connsiteY22" fmla="*/ 352444 h 380622"/>
              <a:gd name="connsiteX23" fmla="*/ 642938 w 1277023"/>
              <a:gd name="connsiteY23" fmla="*/ 302438 h 380622"/>
              <a:gd name="connsiteX24" fmla="*/ 654844 w 1277023"/>
              <a:gd name="connsiteY24" fmla="*/ 352444 h 380622"/>
              <a:gd name="connsiteX25" fmla="*/ 671513 w 1277023"/>
              <a:gd name="connsiteY25" fmla="*/ 307200 h 380622"/>
              <a:gd name="connsiteX26" fmla="*/ 690563 w 1277023"/>
              <a:gd name="connsiteY26" fmla="*/ 357207 h 380622"/>
              <a:gd name="connsiteX27" fmla="*/ 707231 w 1277023"/>
              <a:gd name="connsiteY27" fmla="*/ 302438 h 380622"/>
              <a:gd name="connsiteX28" fmla="*/ 716756 w 1277023"/>
              <a:gd name="connsiteY28" fmla="*/ 359588 h 380622"/>
              <a:gd name="connsiteX29" fmla="*/ 733425 w 1277023"/>
              <a:gd name="connsiteY29" fmla="*/ 297675 h 380622"/>
              <a:gd name="connsiteX30" fmla="*/ 742950 w 1277023"/>
              <a:gd name="connsiteY30" fmla="*/ 364350 h 380622"/>
              <a:gd name="connsiteX31" fmla="*/ 788194 w 1277023"/>
              <a:gd name="connsiteY31" fmla="*/ 200044 h 380622"/>
              <a:gd name="connsiteX32" fmla="*/ 842963 w 1277023"/>
              <a:gd name="connsiteY32" fmla="*/ 357207 h 380622"/>
              <a:gd name="connsiteX33" fmla="*/ 840581 w 1277023"/>
              <a:gd name="connsiteY33" fmla="*/ 304819 h 380622"/>
              <a:gd name="connsiteX34" fmla="*/ 871538 w 1277023"/>
              <a:gd name="connsiteY34" fmla="*/ 342919 h 380622"/>
              <a:gd name="connsiteX35" fmla="*/ 866775 w 1277023"/>
              <a:gd name="connsiteY35" fmla="*/ 281007 h 380622"/>
              <a:gd name="connsiteX36" fmla="*/ 897731 w 1277023"/>
              <a:gd name="connsiteY36" fmla="*/ 331013 h 380622"/>
              <a:gd name="connsiteX37" fmla="*/ 892969 w 1277023"/>
              <a:gd name="connsiteY37" fmla="*/ 276244 h 380622"/>
              <a:gd name="connsiteX38" fmla="*/ 919163 w 1277023"/>
              <a:gd name="connsiteY38" fmla="*/ 321488 h 380622"/>
              <a:gd name="connsiteX39" fmla="*/ 923925 w 1277023"/>
              <a:gd name="connsiteY39" fmla="*/ 269100 h 380622"/>
              <a:gd name="connsiteX40" fmla="*/ 954881 w 1277023"/>
              <a:gd name="connsiteY40" fmla="*/ 314344 h 380622"/>
              <a:gd name="connsiteX41" fmla="*/ 976313 w 1277023"/>
              <a:gd name="connsiteY41" fmla="*/ 173850 h 380622"/>
              <a:gd name="connsiteX42" fmla="*/ 1012031 w 1277023"/>
              <a:gd name="connsiteY42" fmla="*/ 171469 h 380622"/>
              <a:gd name="connsiteX43" fmla="*/ 988219 w 1277023"/>
              <a:gd name="connsiteY43" fmla="*/ 123844 h 380622"/>
              <a:gd name="connsiteX44" fmla="*/ 1038225 w 1277023"/>
              <a:gd name="connsiteY44" fmla="*/ 130988 h 380622"/>
              <a:gd name="connsiteX45" fmla="*/ 1023938 w 1277023"/>
              <a:gd name="connsiteY45" fmla="*/ 88125 h 380622"/>
              <a:gd name="connsiteX46" fmla="*/ 1057275 w 1277023"/>
              <a:gd name="connsiteY46" fmla="*/ 119082 h 380622"/>
              <a:gd name="connsiteX47" fmla="*/ 1064419 w 1277023"/>
              <a:gd name="connsiteY47" fmla="*/ 64313 h 380622"/>
              <a:gd name="connsiteX48" fmla="*/ 1085850 w 1277023"/>
              <a:gd name="connsiteY48" fmla="*/ 107175 h 380622"/>
              <a:gd name="connsiteX49" fmla="*/ 1104900 w 1277023"/>
              <a:gd name="connsiteY49" fmla="*/ 50025 h 380622"/>
              <a:gd name="connsiteX50" fmla="*/ 1147762 w 1277023"/>
              <a:gd name="connsiteY50" fmla="*/ 16754 h 380622"/>
              <a:gd name="connsiteX51" fmla="*/ 1277023 w 1277023"/>
              <a:gd name="connsiteY51" fmla="*/ 150550 h 380622"/>
              <a:gd name="connsiteX0" fmla="*/ 0 w 1242299"/>
              <a:gd name="connsiteY0" fmla="*/ 173014 h 372642"/>
              <a:gd name="connsiteX1" fmla="*/ 64294 w 1242299"/>
              <a:gd name="connsiteY1" fmla="*/ 113483 h 372642"/>
              <a:gd name="connsiteX2" fmla="*/ 154781 w 1242299"/>
              <a:gd name="connsiteY2" fmla="*/ 327795 h 372642"/>
              <a:gd name="connsiteX3" fmla="*/ 164306 w 1242299"/>
              <a:gd name="connsiteY3" fmla="*/ 251595 h 372642"/>
              <a:gd name="connsiteX4" fmla="*/ 200025 w 1242299"/>
              <a:gd name="connsiteY4" fmla="*/ 306364 h 372642"/>
              <a:gd name="connsiteX5" fmla="*/ 214313 w 1242299"/>
              <a:gd name="connsiteY5" fmla="*/ 244452 h 372642"/>
              <a:gd name="connsiteX6" fmla="*/ 240506 w 1242299"/>
              <a:gd name="connsiteY6" fmla="*/ 299220 h 372642"/>
              <a:gd name="connsiteX7" fmla="*/ 264319 w 1242299"/>
              <a:gd name="connsiteY7" fmla="*/ 242070 h 372642"/>
              <a:gd name="connsiteX8" fmla="*/ 288131 w 1242299"/>
              <a:gd name="connsiteY8" fmla="*/ 311127 h 372642"/>
              <a:gd name="connsiteX9" fmla="*/ 309563 w 1242299"/>
              <a:gd name="connsiteY9" fmla="*/ 242070 h 372642"/>
              <a:gd name="connsiteX10" fmla="*/ 321469 w 1242299"/>
              <a:gd name="connsiteY10" fmla="*/ 325414 h 372642"/>
              <a:gd name="connsiteX11" fmla="*/ 364331 w 1242299"/>
              <a:gd name="connsiteY11" fmla="*/ 132533 h 372642"/>
              <a:gd name="connsiteX12" fmla="*/ 419100 w 1242299"/>
              <a:gd name="connsiteY12" fmla="*/ 289695 h 372642"/>
              <a:gd name="connsiteX13" fmla="*/ 428625 w 1242299"/>
              <a:gd name="connsiteY13" fmla="*/ 230164 h 372642"/>
              <a:gd name="connsiteX14" fmla="*/ 454819 w 1242299"/>
              <a:gd name="connsiteY14" fmla="*/ 282552 h 372642"/>
              <a:gd name="connsiteX15" fmla="*/ 471488 w 1242299"/>
              <a:gd name="connsiteY15" fmla="*/ 230164 h 372642"/>
              <a:gd name="connsiteX16" fmla="*/ 488156 w 1242299"/>
              <a:gd name="connsiteY16" fmla="*/ 282552 h 372642"/>
              <a:gd name="connsiteX17" fmla="*/ 511969 w 1242299"/>
              <a:gd name="connsiteY17" fmla="*/ 237308 h 372642"/>
              <a:gd name="connsiteX18" fmla="*/ 528638 w 1242299"/>
              <a:gd name="connsiteY18" fmla="*/ 289695 h 372642"/>
              <a:gd name="connsiteX19" fmla="*/ 559594 w 1242299"/>
              <a:gd name="connsiteY19" fmla="*/ 249214 h 372642"/>
              <a:gd name="connsiteX20" fmla="*/ 559594 w 1242299"/>
              <a:gd name="connsiteY20" fmla="*/ 301602 h 372642"/>
              <a:gd name="connsiteX21" fmla="*/ 607219 w 1242299"/>
              <a:gd name="connsiteY21" fmla="*/ 156345 h 372642"/>
              <a:gd name="connsiteX22" fmla="*/ 628650 w 1242299"/>
              <a:gd name="connsiteY22" fmla="*/ 344464 h 372642"/>
              <a:gd name="connsiteX23" fmla="*/ 642938 w 1242299"/>
              <a:gd name="connsiteY23" fmla="*/ 294458 h 372642"/>
              <a:gd name="connsiteX24" fmla="*/ 654844 w 1242299"/>
              <a:gd name="connsiteY24" fmla="*/ 344464 h 372642"/>
              <a:gd name="connsiteX25" fmla="*/ 671513 w 1242299"/>
              <a:gd name="connsiteY25" fmla="*/ 299220 h 372642"/>
              <a:gd name="connsiteX26" fmla="*/ 690563 w 1242299"/>
              <a:gd name="connsiteY26" fmla="*/ 349227 h 372642"/>
              <a:gd name="connsiteX27" fmla="*/ 707231 w 1242299"/>
              <a:gd name="connsiteY27" fmla="*/ 294458 h 372642"/>
              <a:gd name="connsiteX28" fmla="*/ 716756 w 1242299"/>
              <a:gd name="connsiteY28" fmla="*/ 351608 h 372642"/>
              <a:gd name="connsiteX29" fmla="*/ 733425 w 1242299"/>
              <a:gd name="connsiteY29" fmla="*/ 289695 h 372642"/>
              <a:gd name="connsiteX30" fmla="*/ 742950 w 1242299"/>
              <a:gd name="connsiteY30" fmla="*/ 356370 h 372642"/>
              <a:gd name="connsiteX31" fmla="*/ 788194 w 1242299"/>
              <a:gd name="connsiteY31" fmla="*/ 192064 h 372642"/>
              <a:gd name="connsiteX32" fmla="*/ 842963 w 1242299"/>
              <a:gd name="connsiteY32" fmla="*/ 349227 h 372642"/>
              <a:gd name="connsiteX33" fmla="*/ 840581 w 1242299"/>
              <a:gd name="connsiteY33" fmla="*/ 296839 h 372642"/>
              <a:gd name="connsiteX34" fmla="*/ 871538 w 1242299"/>
              <a:gd name="connsiteY34" fmla="*/ 334939 h 372642"/>
              <a:gd name="connsiteX35" fmla="*/ 866775 w 1242299"/>
              <a:gd name="connsiteY35" fmla="*/ 273027 h 372642"/>
              <a:gd name="connsiteX36" fmla="*/ 897731 w 1242299"/>
              <a:gd name="connsiteY36" fmla="*/ 323033 h 372642"/>
              <a:gd name="connsiteX37" fmla="*/ 892969 w 1242299"/>
              <a:gd name="connsiteY37" fmla="*/ 268264 h 372642"/>
              <a:gd name="connsiteX38" fmla="*/ 919163 w 1242299"/>
              <a:gd name="connsiteY38" fmla="*/ 313508 h 372642"/>
              <a:gd name="connsiteX39" fmla="*/ 923925 w 1242299"/>
              <a:gd name="connsiteY39" fmla="*/ 261120 h 372642"/>
              <a:gd name="connsiteX40" fmla="*/ 954881 w 1242299"/>
              <a:gd name="connsiteY40" fmla="*/ 306364 h 372642"/>
              <a:gd name="connsiteX41" fmla="*/ 976313 w 1242299"/>
              <a:gd name="connsiteY41" fmla="*/ 165870 h 372642"/>
              <a:gd name="connsiteX42" fmla="*/ 1012031 w 1242299"/>
              <a:gd name="connsiteY42" fmla="*/ 163489 h 372642"/>
              <a:gd name="connsiteX43" fmla="*/ 988219 w 1242299"/>
              <a:gd name="connsiteY43" fmla="*/ 115864 h 372642"/>
              <a:gd name="connsiteX44" fmla="*/ 1038225 w 1242299"/>
              <a:gd name="connsiteY44" fmla="*/ 123008 h 372642"/>
              <a:gd name="connsiteX45" fmla="*/ 1023938 w 1242299"/>
              <a:gd name="connsiteY45" fmla="*/ 80145 h 372642"/>
              <a:gd name="connsiteX46" fmla="*/ 1057275 w 1242299"/>
              <a:gd name="connsiteY46" fmla="*/ 111102 h 372642"/>
              <a:gd name="connsiteX47" fmla="*/ 1064419 w 1242299"/>
              <a:gd name="connsiteY47" fmla="*/ 56333 h 372642"/>
              <a:gd name="connsiteX48" fmla="*/ 1085850 w 1242299"/>
              <a:gd name="connsiteY48" fmla="*/ 99195 h 372642"/>
              <a:gd name="connsiteX49" fmla="*/ 1104900 w 1242299"/>
              <a:gd name="connsiteY49" fmla="*/ 42045 h 372642"/>
              <a:gd name="connsiteX50" fmla="*/ 1147762 w 1242299"/>
              <a:gd name="connsiteY50" fmla="*/ 8774 h 372642"/>
              <a:gd name="connsiteX51" fmla="*/ 1242299 w 1242299"/>
              <a:gd name="connsiteY51" fmla="*/ 94689 h 37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42299" h="372642">
                <a:moveTo>
                  <a:pt x="0" y="173014"/>
                </a:moveTo>
                <a:cubicBezTo>
                  <a:pt x="19248" y="130350"/>
                  <a:pt x="38497" y="87686"/>
                  <a:pt x="64294" y="113483"/>
                </a:cubicBezTo>
                <a:cubicBezTo>
                  <a:pt x="90091" y="139280"/>
                  <a:pt x="138112" y="304776"/>
                  <a:pt x="154781" y="327795"/>
                </a:cubicBezTo>
                <a:cubicBezTo>
                  <a:pt x="171450" y="350814"/>
                  <a:pt x="156765" y="255167"/>
                  <a:pt x="164306" y="251595"/>
                </a:cubicBezTo>
                <a:cubicBezTo>
                  <a:pt x="171847" y="248023"/>
                  <a:pt x="191691" y="307554"/>
                  <a:pt x="200025" y="306364"/>
                </a:cubicBezTo>
                <a:cubicBezTo>
                  <a:pt x="208359" y="305174"/>
                  <a:pt x="207566" y="245643"/>
                  <a:pt x="214313" y="244452"/>
                </a:cubicBezTo>
                <a:cubicBezTo>
                  <a:pt x="221060" y="243261"/>
                  <a:pt x="232172" y="299617"/>
                  <a:pt x="240506" y="299220"/>
                </a:cubicBezTo>
                <a:cubicBezTo>
                  <a:pt x="248840" y="298823"/>
                  <a:pt x="256382" y="240086"/>
                  <a:pt x="264319" y="242070"/>
                </a:cubicBezTo>
                <a:cubicBezTo>
                  <a:pt x="272257" y="244055"/>
                  <a:pt x="280590" y="311127"/>
                  <a:pt x="288131" y="311127"/>
                </a:cubicBezTo>
                <a:cubicBezTo>
                  <a:pt x="295672" y="311127"/>
                  <a:pt x="304007" y="239689"/>
                  <a:pt x="309563" y="242070"/>
                </a:cubicBezTo>
                <a:cubicBezTo>
                  <a:pt x="315119" y="244451"/>
                  <a:pt x="312341" y="343670"/>
                  <a:pt x="321469" y="325414"/>
                </a:cubicBezTo>
                <a:cubicBezTo>
                  <a:pt x="330597" y="307158"/>
                  <a:pt x="348059" y="138486"/>
                  <a:pt x="364331" y="132533"/>
                </a:cubicBezTo>
                <a:cubicBezTo>
                  <a:pt x="380603" y="126580"/>
                  <a:pt x="408384" y="273423"/>
                  <a:pt x="419100" y="289695"/>
                </a:cubicBezTo>
                <a:cubicBezTo>
                  <a:pt x="429816" y="305967"/>
                  <a:pt x="422672" y="231355"/>
                  <a:pt x="428625" y="230164"/>
                </a:cubicBezTo>
                <a:cubicBezTo>
                  <a:pt x="434578" y="228974"/>
                  <a:pt x="447675" y="282552"/>
                  <a:pt x="454819" y="282552"/>
                </a:cubicBezTo>
                <a:cubicBezTo>
                  <a:pt x="461963" y="282552"/>
                  <a:pt x="465932" y="230164"/>
                  <a:pt x="471488" y="230164"/>
                </a:cubicBezTo>
                <a:cubicBezTo>
                  <a:pt x="477044" y="230164"/>
                  <a:pt x="481409" y="281361"/>
                  <a:pt x="488156" y="282552"/>
                </a:cubicBezTo>
                <a:cubicBezTo>
                  <a:pt x="494903" y="283743"/>
                  <a:pt x="505222" y="236118"/>
                  <a:pt x="511969" y="237308"/>
                </a:cubicBezTo>
                <a:cubicBezTo>
                  <a:pt x="518716" y="238499"/>
                  <a:pt x="520701" y="287711"/>
                  <a:pt x="528638" y="289695"/>
                </a:cubicBezTo>
                <a:cubicBezTo>
                  <a:pt x="536575" y="291679"/>
                  <a:pt x="554435" y="247229"/>
                  <a:pt x="559594" y="249214"/>
                </a:cubicBezTo>
                <a:cubicBezTo>
                  <a:pt x="564753" y="251199"/>
                  <a:pt x="551657" y="317080"/>
                  <a:pt x="559594" y="301602"/>
                </a:cubicBezTo>
                <a:cubicBezTo>
                  <a:pt x="567531" y="286124"/>
                  <a:pt x="595710" y="149201"/>
                  <a:pt x="607219" y="156345"/>
                </a:cubicBezTo>
                <a:cubicBezTo>
                  <a:pt x="618728" y="163489"/>
                  <a:pt x="622697" y="321445"/>
                  <a:pt x="628650" y="344464"/>
                </a:cubicBezTo>
                <a:cubicBezTo>
                  <a:pt x="634603" y="367483"/>
                  <a:pt x="638572" y="294458"/>
                  <a:pt x="642938" y="294458"/>
                </a:cubicBezTo>
                <a:cubicBezTo>
                  <a:pt x="647304" y="294458"/>
                  <a:pt x="650082" y="343670"/>
                  <a:pt x="654844" y="344464"/>
                </a:cubicBezTo>
                <a:cubicBezTo>
                  <a:pt x="659606" y="345258"/>
                  <a:pt x="665560" y="298426"/>
                  <a:pt x="671513" y="299220"/>
                </a:cubicBezTo>
                <a:cubicBezTo>
                  <a:pt x="677466" y="300014"/>
                  <a:pt x="684610" y="350021"/>
                  <a:pt x="690563" y="349227"/>
                </a:cubicBezTo>
                <a:cubicBezTo>
                  <a:pt x="696516" y="348433"/>
                  <a:pt x="702866" y="294061"/>
                  <a:pt x="707231" y="294458"/>
                </a:cubicBezTo>
                <a:cubicBezTo>
                  <a:pt x="711596" y="294855"/>
                  <a:pt x="712390" y="352402"/>
                  <a:pt x="716756" y="351608"/>
                </a:cubicBezTo>
                <a:cubicBezTo>
                  <a:pt x="721122" y="350814"/>
                  <a:pt x="729059" y="288901"/>
                  <a:pt x="733425" y="289695"/>
                </a:cubicBezTo>
                <a:cubicBezTo>
                  <a:pt x="737791" y="290489"/>
                  <a:pt x="733822" y="372642"/>
                  <a:pt x="742950" y="356370"/>
                </a:cubicBezTo>
                <a:cubicBezTo>
                  <a:pt x="752078" y="340098"/>
                  <a:pt x="771525" y="193254"/>
                  <a:pt x="788194" y="192064"/>
                </a:cubicBezTo>
                <a:cubicBezTo>
                  <a:pt x="804863" y="190874"/>
                  <a:pt x="834232" y="331765"/>
                  <a:pt x="842963" y="349227"/>
                </a:cubicBezTo>
                <a:cubicBezTo>
                  <a:pt x="851694" y="366689"/>
                  <a:pt x="835819" y="299220"/>
                  <a:pt x="840581" y="296839"/>
                </a:cubicBezTo>
                <a:cubicBezTo>
                  <a:pt x="845343" y="294458"/>
                  <a:pt x="867172" y="338908"/>
                  <a:pt x="871538" y="334939"/>
                </a:cubicBezTo>
                <a:cubicBezTo>
                  <a:pt x="875904" y="330970"/>
                  <a:pt x="862410" y="275011"/>
                  <a:pt x="866775" y="273027"/>
                </a:cubicBezTo>
                <a:cubicBezTo>
                  <a:pt x="871140" y="271043"/>
                  <a:pt x="893365" y="323827"/>
                  <a:pt x="897731" y="323033"/>
                </a:cubicBezTo>
                <a:cubicBezTo>
                  <a:pt x="902097" y="322239"/>
                  <a:pt x="889397" y="269852"/>
                  <a:pt x="892969" y="268264"/>
                </a:cubicBezTo>
                <a:cubicBezTo>
                  <a:pt x="896541" y="266676"/>
                  <a:pt x="914004" y="314699"/>
                  <a:pt x="919163" y="313508"/>
                </a:cubicBezTo>
                <a:cubicBezTo>
                  <a:pt x="924322" y="312317"/>
                  <a:pt x="917972" y="262311"/>
                  <a:pt x="923925" y="261120"/>
                </a:cubicBezTo>
                <a:cubicBezTo>
                  <a:pt x="929878" y="259929"/>
                  <a:pt x="946150" y="322239"/>
                  <a:pt x="954881" y="306364"/>
                </a:cubicBezTo>
                <a:cubicBezTo>
                  <a:pt x="963612" y="290489"/>
                  <a:pt x="966788" y="189683"/>
                  <a:pt x="976313" y="165870"/>
                </a:cubicBezTo>
                <a:cubicBezTo>
                  <a:pt x="985838" y="142058"/>
                  <a:pt x="1010047" y="171823"/>
                  <a:pt x="1012031" y="163489"/>
                </a:cubicBezTo>
                <a:cubicBezTo>
                  <a:pt x="1014015" y="155155"/>
                  <a:pt x="983853" y="122611"/>
                  <a:pt x="988219" y="115864"/>
                </a:cubicBezTo>
                <a:cubicBezTo>
                  <a:pt x="992585" y="109117"/>
                  <a:pt x="1032272" y="128961"/>
                  <a:pt x="1038225" y="123008"/>
                </a:cubicBezTo>
                <a:cubicBezTo>
                  <a:pt x="1044178" y="117055"/>
                  <a:pt x="1020763" y="82129"/>
                  <a:pt x="1023938" y="80145"/>
                </a:cubicBezTo>
                <a:cubicBezTo>
                  <a:pt x="1027113" y="78161"/>
                  <a:pt x="1050528" y="115071"/>
                  <a:pt x="1057275" y="111102"/>
                </a:cubicBezTo>
                <a:cubicBezTo>
                  <a:pt x="1064022" y="107133"/>
                  <a:pt x="1059657" y="58317"/>
                  <a:pt x="1064419" y="56333"/>
                </a:cubicBezTo>
                <a:cubicBezTo>
                  <a:pt x="1069181" y="54349"/>
                  <a:pt x="1079103" y="101576"/>
                  <a:pt x="1085850" y="99195"/>
                </a:cubicBezTo>
                <a:cubicBezTo>
                  <a:pt x="1092597" y="96814"/>
                  <a:pt x="1094581" y="57115"/>
                  <a:pt x="1104900" y="42045"/>
                </a:cubicBezTo>
                <a:cubicBezTo>
                  <a:pt x="1115219" y="26975"/>
                  <a:pt x="1124862" y="0"/>
                  <a:pt x="1147762" y="8774"/>
                </a:cubicBezTo>
                <a:cubicBezTo>
                  <a:pt x="1170662" y="17548"/>
                  <a:pt x="1228210" y="105602"/>
                  <a:pt x="1242299" y="94689"/>
                </a:cubicBezTo>
              </a:path>
            </a:pathLst>
          </a:custGeom>
          <a:ln w="12700">
            <a:solidFill>
              <a:srgbClr val="FF00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円/楕円 32"/>
          <p:cNvSpPr/>
          <p:nvPr/>
        </p:nvSpPr>
        <p:spPr>
          <a:xfrm>
            <a:off x="7881726" y="5755580"/>
            <a:ext cx="111826" cy="111826"/>
          </a:xfrm>
          <a:prstGeom prst="ellipse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5508104" y="841936"/>
            <a:ext cx="3635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28588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C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 + H → C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7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     </a:t>
            </a:r>
            <a:r>
              <a:rPr lang="en-US" altLang="ja-JP" sz="2000" i="1" dirty="0" smtClean="0">
                <a:ea typeface="ＭＳ 明朝" pitchFamily="17" charset="-128"/>
                <a:cs typeface="Arial" pitchFamily="34" charset="0"/>
              </a:rPr>
              <a:t>E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a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:2200 K </a:t>
            </a:r>
          </a:p>
          <a:p>
            <a:pPr lvl="0" indent="128588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C</a:t>
            </a:r>
            <a:r>
              <a:rPr lang="en-US" altLang="ja-JP" sz="2000" baseline="-25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25000" dirty="0" smtClean="0">
                <a:ea typeface="ＭＳ 明朝" pitchFamily="17" charset="-128"/>
                <a:cs typeface="Arial" pitchFamily="34" charset="0"/>
              </a:rPr>
              <a:t>7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 + H → C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8</a:t>
            </a:r>
            <a:endParaRPr lang="en-US" altLang="ja-JP" sz="2000" dirty="0" smtClean="0">
              <a:ea typeface="ＭＳ 明朝" pitchFamily="17" charset="-128"/>
              <a:cs typeface="Arial" pitchFamily="34" charset="0"/>
            </a:endParaRPr>
          </a:p>
          <a:p>
            <a:pPr lvl="0" indent="128588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C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8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 + H → C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9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	    </a:t>
            </a:r>
            <a:r>
              <a:rPr lang="en-US" altLang="ja-JP" sz="2000" i="1" dirty="0" smtClean="0">
                <a:ea typeface="ＭＳ 明朝" pitchFamily="17" charset="-128"/>
                <a:cs typeface="Arial" pitchFamily="34" charset="0"/>
              </a:rPr>
              <a:t>E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a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: 760 K</a:t>
            </a:r>
          </a:p>
          <a:p>
            <a:pPr lvl="0" indent="128588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C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9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 + H → C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10</a:t>
            </a:r>
            <a:endParaRPr lang="en-US" altLang="ja-JP" sz="2000" dirty="0" smtClean="0">
              <a:ea typeface="ＭＳ 明朝" pitchFamily="17" charset="-128"/>
              <a:cs typeface="Arial" pitchFamily="34" charset="0"/>
            </a:endParaRPr>
          </a:p>
          <a:p>
            <a:pPr lvl="0" indent="128588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C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10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 + H → C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11   </a:t>
            </a:r>
            <a:r>
              <a:rPr lang="en-US" altLang="ja-JP" sz="2000" i="1" dirty="0" smtClean="0">
                <a:ea typeface="ＭＳ 明朝" pitchFamily="17" charset="-128"/>
                <a:cs typeface="Arial" pitchFamily="34" charset="0"/>
              </a:rPr>
              <a:t>E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a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:1300 K</a:t>
            </a:r>
          </a:p>
          <a:p>
            <a:pPr lvl="0" indent="128588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C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11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 + H → C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6</a:t>
            </a:r>
            <a:r>
              <a:rPr lang="en-US" altLang="ja-JP" sz="2000" dirty="0" smtClean="0">
                <a:ea typeface="ＭＳ 明朝" pitchFamily="17" charset="-128"/>
                <a:cs typeface="Arial" pitchFamily="34" charset="0"/>
              </a:rPr>
              <a:t>H</a:t>
            </a:r>
            <a:r>
              <a:rPr lang="en-US" altLang="ja-JP" sz="2000" baseline="-30000" dirty="0" smtClean="0">
                <a:ea typeface="ＭＳ 明朝" pitchFamily="17" charset="-128"/>
                <a:cs typeface="Arial" pitchFamily="34" charset="0"/>
              </a:rPr>
              <a:t>12</a:t>
            </a:r>
            <a:endParaRPr lang="ja-JP" altLang="en-US" sz="2000" dirty="0" smtClean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方形/長方形 106"/>
          <p:cNvSpPr/>
          <p:nvPr/>
        </p:nvSpPr>
        <p:spPr>
          <a:xfrm>
            <a:off x="0" y="0"/>
            <a:ext cx="9144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 smtClean="0"/>
              <a:t>H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O</a:t>
            </a:r>
            <a:r>
              <a:rPr lang="ja-JP" altLang="en-US" sz="2000" dirty="0" smtClean="0"/>
              <a:t>氷ができる反応機構はおおよそ明らかになってきた．</a:t>
            </a:r>
            <a:endParaRPr lang="en-US" altLang="ja-JP" sz="2000" dirty="0" smtClean="0"/>
          </a:p>
          <a:p>
            <a:pPr algn="ctr"/>
            <a:endParaRPr lang="en-US" altLang="ja-JP" dirty="0" smtClean="0"/>
          </a:p>
          <a:p>
            <a:pPr algn="ctr"/>
            <a:r>
              <a:rPr lang="ja-JP" altLang="en-US" dirty="0" smtClean="0"/>
              <a:t>分子雲から，現在の太陽系へと進化する間，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いつ</a:t>
            </a:r>
            <a:r>
              <a:rPr lang="en-US" altLang="ja-JP" dirty="0" smtClean="0"/>
              <a:t>H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O </a:t>
            </a:r>
            <a:r>
              <a:rPr lang="ja-JP" altLang="en-US" dirty="0" smtClean="0"/>
              <a:t>氷が生成し，太陽系小天体（彗星）や地球の水が形成されたのか？</a:t>
            </a:r>
            <a:endParaRPr lang="en-US" altLang="ja-JP" dirty="0" smtClean="0"/>
          </a:p>
          <a:p>
            <a:pPr algn="ctr"/>
            <a:r>
              <a:rPr lang="ja-JP" altLang="ja-JP" dirty="0" smtClean="0">
                <a:latin typeface="Times New Roman"/>
                <a:cs typeface="Times New Roman"/>
              </a:rPr>
              <a:t>↓</a:t>
            </a:r>
            <a:endParaRPr lang="en-US" altLang="ja-JP" dirty="0" smtClean="0">
              <a:latin typeface="Times New Roman"/>
              <a:cs typeface="Times New Roman"/>
            </a:endParaRPr>
          </a:p>
          <a:p>
            <a:pPr algn="ctr"/>
            <a:r>
              <a:rPr lang="en-US" altLang="ja-JP" dirty="0" smtClean="0">
                <a:cs typeface="Arial" pitchFamily="34" charset="0"/>
              </a:rPr>
              <a:t>H</a:t>
            </a:r>
            <a:r>
              <a:rPr lang="en-US" altLang="ja-JP" baseline="-25000" dirty="0" smtClean="0">
                <a:cs typeface="Arial" pitchFamily="34" charset="0"/>
              </a:rPr>
              <a:t>2</a:t>
            </a:r>
            <a:r>
              <a:rPr lang="en-US" altLang="ja-JP" dirty="0" smtClean="0">
                <a:cs typeface="Arial" pitchFamily="34" charset="0"/>
              </a:rPr>
              <a:t>O</a:t>
            </a:r>
            <a:r>
              <a:rPr lang="ja-JP" altLang="en-US" dirty="0" smtClean="0">
                <a:cs typeface="Arial" pitchFamily="34" charset="0"/>
              </a:rPr>
              <a:t>の核スピン異性体存在比（オルソ：パラ比）から</a:t>
            </a:r>
            <a:r>
              <a:rPr lang="ja-JP" altLang="en-US" dirty="0" smtClean="0"/>
              <a:t>，生成時の環境が探れるのではないか？</a:t>
            </a:r>
            <a:endParaRPr lang="en-US" altLang="ja-JP" dirty="0" smtClean="0">
              <a:cs typeface="Arial" pitchFamily="34" charset="0"/>
            </a:endParaRPr>
          </a:p>
        </p:txBody>
      </p:sp>
      <p:grpSp>
        <p:nvGrpSpPr>
          <p:cNvPr id="80" name="グループ化 79"/>
          <p:cNvGrpSpPr/>
          <p:nvPr/>
        </p:nvGrpSpPr>
        <p:grpSpPr>
          <a:xfrm>
            <a:off x="0" y="1988840"/>
            <a:ext cx="9144000" cy="3454643"/>
            <a:chOff x="0" y="2012647"/>
            <a:chExt cx="9144000" cy="3454643"/>
          </a:xfrm>
        </p:grpSpPr>
        <p:grpSp>
          <p:nvGrpSpPr>
            <p:cNvPr id="148" name="グループ化 147"/>
            <p:cNvGrpSpPr/>
            <p:nvPr/>
          </p:nvGrpSpPr>
          <p:grpSpPr>
            <a:xfrm>
              <a:off x="755576" y="2780928"/>
              <a:ext cx="3816423" cy="2376266"/>
              <a:chOff x="148629" y="1628798"/>
              <a:chExt cx="3816423" cy="2376266"/>
            </a:xfrm>
          </p:grpSpPr>
          <p:cxnSp>
            <p:nvCxnSpPr>
              <p:cNvPr id="165" name="直線矢印コネクタ 164"/>
              <p:cNvCxnSpPr/>
              <p:nvPr/>
            </p:nvCxnSpPr>
            <p:spPr>
              <a:xfrm>
                <a:off x="2008130" y="2094732"/>
                <a:ext cx="63529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グループ化 33"/>
              <p:cNvGrpSpPr/>
              <p:nvPr/>
            </p:nvGrpSpPr>
            <p:grpSpPr>
              <a:xfrm>
                <a:off x="251520" y="1629709"/>
                <a:ext cx="994172" cy="721948"/>
                <a:chOff x="2483768" y="2564904"/>
                <a:chExt cx="1690092" cy="1227311"/>
              </a:xfrm>
            </p:grpSpPr>
            <p:grpSp>
              <p:nvGrpSpPr>
                <p:cNvPr id="207" name="グループ化 30"/>
                <p:cNvGrpSpPr/>
                <p:nvPr/>
              </p:nvGrpSpPr>
              <p:grpSpPr>
                <a:xfrm rot="13055154">
                  <a:off x="2950752" y="2952971"/>
                  <a:ext cx="799717" cy="692346"/>
                  <a:chOff x="2316914" y="1705933"/>
                  <a:chExt cx="799717" cy="692346"/>
                </a:xfrm>
              </p:grpSpPr>
              <p:sp>
                <p:nvSpPr>
                  <p:cNvPr id="218" name="正方形/長方形 217"/>
                  <p:cNvSpPr/>
                  <p:nvPr/>
                </p:nvSpPr>
                <p:spPr>
                  <a:xfrm>
                    <a:off x="2316914" y="2352560"/>
                    <a:ext cx="648072" cy="45719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19" name="正方形/長方形 218"/>
                  <p:cNvSpPr/>
                  <p:nvPr/>
                </p:nvSpPr>
                <p:spPr>
                  <a:xfrm rot="6300000">
                    <a:off x="2769736" y="2007109"/>
                    <a:ext cx="648072" cy="45719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208" name="円/楕円 207"/>
                <p:cNvSpPr/>
                <p:nvPr/>
              </p:nvSpPr>
              <p:spPr>
                <a:xfrm>
                  <a:off x="3039512" y="2564904"/>
                  <a:ext cx="576064" cy="672075"/>
                </a:xfrm>
                <a:prstGeom prst="ellipse">
                  <a:avLst/>
                </a:prstGeom>
                <a:gradFill flip="none" rotWithShape="1">
                  <a:gsLst>
                    <a:gs pos="80000">
                      <a:srgbClr val="FF0000"/>
                    </a:gs>
                    <a:gs pos="0">
                      <a:schemeClr val="bg1"/>
                    </a:gs>
                    <a:gs pos="100000">
                      <a:srgbClr val="FF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9" name="テキスト ボックス 15"/>
                <p:cNvSpPr txBox="1"/>
                <p:nvPr/>
              </p:nvSpPr>
              <p:spPr>
                <a:xfrm>
                  <a:off x="3040780" y="2584425"/>
                  <a:ext cx="57606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dirty="0" smtClean="0">
                      <a:latin typeface="Arial" pitchFamily="34" charset="0"/>
                      <a:ea typeface="+mj-ea"/>
                      <a:cs typeface="Arial" pitchFamily="34" charset="0"/>
                    </a:rPr>
                    <a:t>O</a:t>
                  </a:r>
                  <a:endParaRPr lang="ja-JP" altLang="en-US" dirty="0">
                    <a:latin typeface="Arial" pitchFamily="34" charset="0"/>
                    <a:ea typeface="+mj-ea"/>
                    <a:cs typeface="Arial" pitchFamily="34" charset="0"/>
                  </a:endParaRPr>
                </a:p>
              </p:txBody>
            </p:sp>
            <p:grpSp>
              <p:nvGrpSpPr>
                <p:cNvPr id="210" name="グループ化 31"/>
                <p:cNvGrpSpPr/>
                <p:nvPr/>
              </p:nvGrpSpPr>
              <p:grpSpPr>
                <a:xfrm>
                  <a:off x="3597796" y="2712095"/>
                  <a:ext cx="576064" cy="1080120"/>
                  <a:chOff x="3760254" y="2924944"/>
                  <a:chExt cx="576064" cy="1080120"/>
                </a:xfrm>
              </p:grpSpPr>
              <p:cxnSp>
                <p:nvCxnSpPr>
                  <p:cNvPr id="215" name="直線矢印コネクタ 214"/>
                  <p:cNvCxnSpPr/>
                  <p:nvPr/>
                </p:nvCxnSpPr>
                <p:spPr>
                  <a:xfrm flipV="1">
                    <a:off x="4049174" y="2924944"/>
                    <a:ext cx="0" cy="108012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6" name="円/楕円 13"/>
                  <p:cNvSpPr/>
                  <p:nvPr/>
                </p:nvSpPr>
                <p:spPr>
                  <a:xfrm>
                    <a:off x="3791495" y="3212976"/>
                    <a:ext cx="514343" cy="60006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17" name="テキスト ボックス 216"/>
                  <p:cNvSpPr txBox="1"/>
                  <p:nvPr/>
                </p:nvSpPr>
                <p:spPr>
                  <a:xfrm>
                    <a:off x="3760254" y="3179068"/>
                    <a:ext cx="57606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ja-JP" dirty="0" smtClean="0">
                        <a:latin typeface="Arial" pitchFamily="34" charset="0"/>
                        <a:ea typeface="+mj-ea"/>
                        <a:cs typeface="Arial" pitchFamily="34" charset="0"/>
                      </a:rPr>
                      <a:t>H</a:t>
                    </a:r>
                    <a:endParaRPr lang="ja-JP" altLang="en-US" dirty="0">
                      <a:latin typeface="Arial" pitchFamily="34" charset="0"/>
                      <a:ea typeface="+mj-ea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211" name="グループ化 32"/>
                <p:cNvGrpSpPr/>
                <p:nvPr/>
              </p:nvGrpSpPr>
              <p:grpSpPr>
                <a:xfrm>
                  <a:off x="2483768" y="2708920"/>
                  <a:ext cx="576064" cy="1080120"/>
                  <a:chOff x="2339752" y="2924944"/>
                  <a:chExt cx="576064" cy="1080120"/>
                </a:xfrm>
              </p:grpSpPr>
              <p:cxnSp>
                <p:nvCxnSpPr>
                  <p:cNvPr id="212" name="直線矢印コネクタ 211"/>
                  <p:cNvCxnSpPr/>
                  <p:nvPr/>
                </p:nvCxnSpPr>
                <p:spPr>
                  <a:xfrm flipV="1">
                    <a:off x="2626896" y="2924944"/>
                    <a:ext cx="0" cy="108012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3" name="円/楕円 212"/>
                  <p:cNvSpPr/>
                  <p:nvPr/>
                </p:nvSpPr>
                <p:spPr>
                  <a:xfrm>
                    <a:off x="2370105" y="3212976"/>
                    <a:ext cx="514343" cy="60006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14" name="テキスト ボックス 36"/>
                  <p:cNvSpPr txBox="1"/>
                  <p:nvPr/>
                </p:nvSpPr>
                <p:spPr>
                  <a:xfrm>
                    <a:off x="2339752" y="3180809"/>
                    <a:ext cx="57606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ja-JP" dirty="0" smtClean="0">
                        <a:latin typeface="Arial" pitchFamily="34" charset="0"/>
                        <a:ea typeface="+mj-ea"/>
                        <a:cs typeface="Arial" pitchFamily="34" charset="0"/>
                      </a:rPr>
                      <a:t>H</a:t>
                    </a:r>
                    <a:endParaRPr lang="ja-JP" altLang="en-US" dirty="0">
                      <a:latin typeface="Arial" pitchFamily="34" charset="0"/>
                      <a:ea typeface="+mj-ea"/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67" name="グループ化 42"/>
              <p:cNvGrpSpPr/>
              <p:nvPr/>
            </p:nvGrpSpPr>
            <p:grpSpPr>
              <a:xfrm>
                <a:off x="292646" y="2834354"/>
                <a:ext cx="3528391" cy="1170710"/>
                <a:chOff x="718889" y="2571100"/>
                <a:chExt cx="5998263" cy="1990206"/>
              </a:xfrm>
            </p:grpSpPr>
            <p:grpSp>
              <p:nvGrpSpPr>
                <p:cNvPr id="192" name="グループ化 49"/>
                <p:cNvGrpSpPr/>
                <p:nvPr/>
              </p:nvGrpSpPr>
              <p:grpSpPr>
                <a:xfrm>
                  <a:off x="2771800" y="2571100"/>
                  <a:ext cx="1690092" cy="1227311"/>
                  <a:chOff x="4644008" y="2583483"/>
                  <a:chExt cx="1690092" cy="1227311"/>
                </a:xfrm>
              </p:grpSpPr>
              <p:grpSp>
                <p:nvGrpSpPr>
                  <p:cNvPr id="194" name="グループ化 30"/>
                  <p:cNvGrpSpPr/>
                  <p:nvPr/>
                </p:nvGrpSpPr>
                <p:grpSpPr>
                  <a:xfrm rot="13055154">
                    <a:off x="5110992" y="2971550"/>
                    <a:ext cx="799717" cy="692346"/>
                    <a:chOff x="2316914" y="1705933"/>
                    <a:chExt cx="799717" cy="692346"/>
                  </a:xfrm>
                </p:grpSpPr>
                <p:sp>
                  <p:nvSpPr>
                    <p:cNvPr id="205" name="正方形/長方形 204"/>
                    <p:cNvSpPr/>
                    <p:nvPr/>
                  </p:nvSpPr>
                  <p:spPr>
                    <a:xfrm>
                      <a:off x="2316914" y="2352560"/>
                      <a:ext cx="648072" cy="45719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06" name="正方形/長方形 205"/>
                    <p:cNvSpPr/>
                    <p:nvPr/>
                  </p:nvSpPr>
                  <p:spPr>
                    <a:xfrm rot="6300000">
                      <a:off x="2769736" y="2007109"/>
                      <a:ext cx="648072" cy="45719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96" name="円/楕円 195"/>
                  <p:cNvSpPr/>
                  <p:nvPr/>
                </p:nvSpPr>
                <p:spPr>
                  <a:xfrm>
                    <a:off x="5199752" y="2583483"/>
                    <a:ext cx="576064" cy="672075"/>
                  </a:xfrm>
                  <a:prstGeom prst="ellipse">
                    <a:avLst/>
                  </a:prstGeom>
                  <a:gradFill flip="none" rotWithShape="1">
                    <a:gsLst>
                      <a:gs pos="80000">
                        <a:srgbClr val="FF0000"/>
                      </a:gs>
                      <a:gs pos="0">
                        <a:schemeClr val="bg1"/>
                      </a:gs>
                      <a:gs pos="100000">
                        <a:srgbClr val="FF0000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97" name="テキスト ボックス 196"/>
                  <p:cNvSpPr txBox="1"/>
                  <p:nvPr/>
                </p:nvSpPr>
                <p:spPr>
                  <a:xfrm>
                    <a:off x="5201020" y="2603004"/>
                    <a:ext cx="57606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ja-JP" dirty="0" smtClean="0">
                        <a:latin typeface="Arial" pitchFamily="34" charset="0"/>
                        <a:ea typeface="+mj-ea"/>
                        <a:cs typeface="Arial" pitchFamily="34" charset="0"/>
                      </a:rPr>
                      <a:t>O</a:t>
                    </a:r>
                    <a:endParaRPr lang="ja-JP" altLang="en-US" dirty="0">
                      <a:latin typeface="Arial" pitchFamily="34" charset="0"/>
                      <a:ea typeface="+mj-ea"/>
                      <a:cs typeface="Arial" pitchFamily="34" charset="0"/>
                    </a:endParaRPr>
                  </a:p>
                </p:txBody>
              </p:sp>
              <p:cxnSp>
                <p:nvCxnSpPr>
                  <p:cNvPr id="198" name="直線矢印コネクタ 20"/>
                  <p:cNvCxnSpPr/>
                  <p:nvPr/>
                </p:nvCxnSpPr>
                <p:spPr>
                  <a:xfrm rot="10800000" flipV="1">
                    <a:off x="6046956" y="2730674"/>
                    <a:ext cx="0" cy="108012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円/楕円 198"/>
                  <p:cNvSpPr/>
                  <p:nvPr/>
                </p:nvSpPr>
                <p:spPr>
                  <a:xfrm>
                    <a:off x="5789277" y="3018706"/>
                    <a:ext cx="514343" cy="60006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00" name="テキスト ボックス 199"/>
                  <p:cNvSpPr txBox="1"/>
                  <p:nvPr/>
                </p:nvSpPr>
                <p:spPr>
                  <a:xfrm>
                    <a:off x="5758036" y="2984798"/>
                    <a:ext cx="57606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ja-JP" dirty="0" smtClean="0">
                        <a:latin typeface="Arial" pitchFamily="34" charset="0"/>
                        <a:ea typeface="+mj-ea"/>
                        <a:cs typeface="Arial" pitchFamily="34" charset="0"/>
                      </a:rPr>
                      <a:t>H</a:t>
                    </a:r>
                    <a:endParaRPr lang="ja-JP" altLang="en-US" dirty="0">
                      <a:latin typeface="Arial" pitchFamily="34" charset="0"/>
                      <a:ea typeface="+mj-ea"/>
                      <a:cs typeface="Arial" pitchFamily="34" charset="0"/>
                    </a:endParaRPr>
                  </a:p>
                </p:txBody>
              </p:sp>
              <p:grpSp>
                <p:nvGrpSpPr>
                  <p:cNvPr id="201" name="グループ化 32"/>
                  <p:cNvGrpSpPr/>
                  <p:nvPr/>
                </p:nvGrpSpPr>
                <p:grpSpPr>
                  <a:xfrm>
                    <a:off x="4644008" y="2727499"/>
                    <a:ext cx="576064" cy="1080120"/>
                    <a:chOff x="2339752" y="2924944"/>
                    <a:chExt cx="576064" cy="1080120"/>
                  </a:xfrm>
                </p:grpSpPr>
                <p:cxnSp>
                  <p:nvCxnSpPr>
                    <p:cNvPr id="202" name="直線矢印コネクタ 201"/>
                    <p:cNvCxnSpPr/>
                    <p:nvPr/>
                  </p:nvCxnSpPr>
                  <p:spPr>
                    <a:xfrm flipV="1">
                      <a:off x="2626896" y="2924944"/>
                      <a:ext cx="0" cy="1080120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3" name="円/楕円 202"/>
                    <p:cNvSpPr/>
                    <p:nvPr/>
                  </p:nvSpPr>
                  <p:spPr>
                    <a:xfrm>
                      <a:off x="2370105" y="3212976"/>
                      <a:ext cx="514343" cy="60006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04" name="テキスト ボックス 203"/>
                    <p:cNvSpPr txBox="1"/>
                    <p:nvPr/>
                  </p:nvSpPr>
                  <p:spPr>
                    <a:xfrm>
                      <a:off x="2339752" y="3180809"/>
                      <a:ext cx="576064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ja-JP" dirty="0" smtClean="0">
                          <a:latin typeface="Arial" pitchFamily="34" charset="0"/>
                          <a:ea typeface="+mj-ea"/>
                          <a:cs typeface="Arial" pitchFamily="34" charset="0"/>
                        </a:rPr>
                        <a:t>H</a:t>
                      </a:r>
                      <a:endParaRPr lang="ja-JP" altLang="en-US" dirty="0"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p:txBody>
                </p:sp>
              </p:grpSp>
            </p:grpSp>
            <p:sp>
              <p:nvSpPr>
                <p:cNvPr id="193" name="テキスト ボックス 192"/>
                <p:cNvSpPr txBox="1"/>
                <p:nvPr/>
              </p:nvSpPr>
              <p:spPr>
                <a:xfrm>
                  <a:off x="718889" y="3933442"/>
                  <a:ext cx="5998263" cy="6278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 smtClean="0">
                      <a:latin typeface="Arial" pitchFamily="34" charset="0"/>
                      <a:cs typeface="Arial" pitchFamily="34" charset="0"/>
                    </a:rPr>
                    <a:t>Para-H</a:t>
                  </a:r>
                  <a:r>
                    <a:rPr lang="en-US" altLang="ja-JP" baseline="-25000" dirty="0" smtClean="0">
                      <a:latin typeface="Arial" pitchFamily="34" charset="0"/>
                      <a:cs typeface="Arial" pitchFamily="34" charset="0"/>
                    </a:rPr>
                    <a:t>2</a:t>
                  </a:r>
                  <a:r>
                    <a:rPr lang="en-US" altLang="ja-JP" dirty="0" smtClean="0">
                      <a:latin typeface="Arial" pitchFamily="34" charset="0"/>
                      <a:cs typeface="Arial" pitchFamily="34" charset="0"/>
                    </a:rPr>
                    <a:t>O </a:t>
                  </a:r>
                  <a:r>
                    <a:rPr lang="ja-JP" altLang="en-US" dirty="0" smtClean="0"/>
                    <a:t>（</a:t>
                  </a:r>
                  <a:r>
                    <a:rPr lang="en-US" altLang="ja-JP" i="1" dirty="0" smtClean="0"/>
                    <a:t>I</a:t>
                  </a:r>
                  <a:r>
                    <a:rPr lang="en-US" altLang="ja-JP" dirty="0" smtClean="0"/>
                    <a:t> = 0, </a:t>
                  </a:r>
                  <a:r>
                    <a:rPr lang="en-US" altLang="ja-JP" i="1" dirty="0" smtClean="0"/>
                    <a:t> </a:t>
                  </a:r>
                  <a:r>
                    <a:rPr lang="en-US" altLang="ja-JP" i="1" dirty="0" err="1" smtClean="0"/>
                    <a:t>J</a:t>
                  </a:r>
                  <a:r>
                    <a:rPr lang="en-US" altLang="ja-JP" i="1" baseline="-25000" dirty="0" err="1" smtClean="0"/>
                    <a:t>Ka</a:t>
                  </a:r>
                  <a:r>
                    <a:rPr lang="en-US" altLang="ja-JP" i="1" baseline="-25000" dirty="0" smtClean="0"/>
                    <a:t>, </a:t>
                  </a:r>
                  <a:r>
                    <a:rPr lang="en-US" altLang="ja-JP" i="1" baseline="-25000" dirty="0" err="1" smtClean="0"/>
                    <a:t>Kc</a:t>
                  </a:r>
                  <a:r>
                    <a:rPr lang="en-US" altLang="ja-JP" i="1" baseline="-25000" dirty="0" smtClean="0"/>
                    <a:t>  </a:t>
                  </a:r>
                  <a:r>
                    <a:rPr lang="ja-JP" altLang="en-US" dirty="0" smtClean="0"/>
                    <a:t>＝</a:t>
                  </a:r>
                  <a:r>
                    <a:rPr lang="en-US" altLang="ja-JP" dirty="0" smtClean="0"/>
                    <a:t>0</a:t>
                  </a:r>
                  <a:r>
                    <a:rPr lang="en-US" altLang="ja-JP" baseline="-25000" dirty="0" smtClean="0"/>
                    <a:t>00</a:t>
                  </a:r>
                  <a:r>
                    <a:rPr lang="en-US" altLang="ja-JP" dirty="0" smtClean="0"/>
                    <a:t> </a:t>
                  </a:r>
                  <a:r>
                    <a:rPr lang="ja-JP" altLang="en-US" dirty="0" smtClean="0"/>
                    <a:t>など）</a:t>
                  </a:r>
                  <a:r>
                    <a:rPr lang="en-US" altLang="ja-JP" dirty="0" smtClean="0">
                      <a:cs typeface="Arial" pitchFamily="34" charset="0"/>
                      <a:sym typeface="Wingdings" pitchFamily="2" charset="2"/>
                    </a:rPr>
                    <a:t> </a:t>
                  </a:r>
                  <a:endParaRPr 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68" name="グループ化 30"/>
              <p:cNvGrpSpPr/>
              <p:nvPr/>
            </p:nvGrpSpPr>
            <p:grpSpPr>
              <a:xfrm rot="13055154">
                <a:off x="1754588" y="1857073"/>
                <a:ext cx="470422" cy="407262"/>
                <a:chOff x="2316914" y="1705933"/>
                <a:chExt cx="799717" cy="692346"/>
              </a:xfrm>
            </p:grpSpPr>
            <p:sp>
              <p:nvSpPr>
                <p:cNvPr id="190" name="正方形/長方形 189"/>
                <p:cNvSpPr/>
                <p:nvPr/>
              </p:nvSpPr>
              <p:spPr>
                <a:xfrm>
                  <a:off x="2316914" y="2352560"/>
                  <a:ext cx="648072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1" name="正方形/長方形 190"/>
                <p:cNvSpPr/>
                <p:nvPr/>
              </p:nvSpPr>
              <p:spPr>
                <a:xfrm rot="6300000">
                  <a:off x="2769736" y="2007109"/>
                  <a:ext cx="648072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69" name="円/楕円 168"/>
              <p:cNvSpPr/>
              <p:nvPr/>
            </p:nvSpPr>
            <p:spPr>
              <a:xfrm>
                <a:off x="1806800" y="1628798"/>
                <a:ext cx="338861" cy="395338"/>
              </a:xfrm>
              <a:prstGeom prst="ellipse">
                <a:avLst/>
              </a:prstGeom>
              <a:gradFill flip="none" rotWithShape="1">
                <a:gsLst>
                  <a:gs pos="80000">
                    <a:srgbClr val="FF0000"/>
                  </a:gs>
                  <a:gs pos="0">
                    <a:schemeClr val="bg1"/>
                  </a:gs>
                  <a:gs pos="100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0" name="テキスト ボックス 15"/>
              <p:cNvSpPr txBox="1"/>
              <p:nvPr/>
            </p:nvSpPr>
            <p:spPr>
              <a:xfrm>
                <a:off x="1807546" y="1640281"/>
                <a:ext cx="338861" cy="380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 smtClean="0">
                    <a:latin typeface="Arial" pitchFamily="34" charset="0"/>
                    <a:ea typeface="+mj-ea"/>
                    <a:cs typeface="Arial" pitchFamily="34" charset="0"/>
                  </a:rPr>
                  <a:t>O</a:t>
                </a:r>
                <a:endParaRPr lang="ja-JP" altLang="en-US" dirty="0">
                  <a:latin typeface="Arial" pitchFamily="34" charset="0"/>
                  <a:ea typeface="+mj-ea"/>
                  <a:cs typeface="Arial" pitchFamily="34" charset="0"/>
                </a:endParaRPr>
              </a:p>
            </p:txBody>
          </p:sp>
          <p:grpSp>
            <p:nvGrpSpPr>
              <p:cNvPr id="171" name="グループ化 31"/>
              <p:cNvGrpSpPr/>
              <p:nvPr/>
            </p:nvGrpSpPr>
            <p:grpSpPr>
              <a:xfrm>
                <a:off x="2135202" y="1864866"/>
                <a:ext cx="338861" cy="380195"/>
                <a:chOff x="3760254" y="3179068"/>
                <a:chExt cx="576064" cy="646331"/>
              </a:xfrm>
            </p:grpSpPr>
            <p:sp>
              <p:nvSpPr>
                <p:cNvPr id="188" name="円/楕円 13"/>
                <p:cNvSpPr/>
                <p:nvPr/>
              </p:nvSpPr>
              <p:spPr>
                <a:xfrm>
                  <a:off x="3791495" y="3212976"/>
                  <a:ext cx="514343" cy="6000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9" name="テキスト ボックス 188"/>
                <p:cNvSpPr txBox="1"/>
                <p:nvPr/>
              </p:nvSpPr>
              <p:spPr>
                <a:xfrm>
                  <a:off x="3760254" y="3179068"/>
                  <a:ext cx="57606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dirty="0" smtClean="0">
                      <a:latin typeface="Arial" pitchFamily="34" charset="0"/>
                      <a:ea typeface="+mj-ea"/>
                      <a:cs typeface="Arial" pitchFamily="34" charset="0"/>
                    </a:rPr>
                    <a:t>H</a:t>
                  </a:r>
                  <a:endParaRPr lang="ja-JP" altLang="en-US" dirty="0">
                    <a:latin typeface="Arial" pitchFamily="34" charset="0"/>
                    <a:ea typeface="+mj-ea"/>
                    <a:cs typeface="Arial" pitchFamily="34" charset="0"/>
                  </a:endParaRPr>
                </a:p>
              </p:txBody>
            </p:sp>
          </p:grpSp>
          <p:cxnSp>
            <p:nvCxnSpPr>
              <p:cNvPr id="172" name="直線矢印コネクタ 171"/>
              <p:cNvCxnSpPr/>
              <p:nvPr/>
            </p:nvCxnSpPr>
            <p:spPr>
              <a:xfrm>
                <a:off x="1341459" y="2094732"/>
                <a:ext cx="63529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円/楕円 172"/>
              <p:cNvSpPr/>
              <p:nvPr/>
            </p:nvSpPr>
            <p:spPr>
              <a:xfrm>
                <a:off x="1497747" y="1882944"/>
                <a:ext cx="302555" cy="35298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テキスト ボックス 173"/>
              <p:cNvSpPr txBox="1"/>
              <p:nvPr/>
            </p:nvSpPr>
            <p:spPr>
              <a:xfrm>
                <a:off x="1479892" y="1864022"/>
                <a:ext cx="338861" cy="380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 smtClean="0">
                    <a:latin typeface="Arial" pitchFamily="34" charset="0"/>
                    <a:ea typeface="+mj-ea"/>
                    <a:cs typeface="Arial" pitchFamily="34" charset="0"/>
                  </a:rPr>
                  <a:t>H</a:t>
                </a:r>
                <a:endParaRPr lang="ja-JP" altLang="en-US" dirty="0">
                  <a:latin typeface="Arial" pitchFamily="34" charset="0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175" name="テキスト ボックス 174"/>
              <p:cNvSpPr txBox="1"/>
              <p:nvPr/>
            </p:nvSpPr>
            <p:spPr>
              <a:xfrm>
                <a:off x="148629" y="2348878"/>
                <a:ext cx="38164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Ortho-H</a:t>
                </a:r>
                <a:r>
                  <a:rPr lang="en-US" altLang="ja-JP" baseline="-25000" dirty="0" smtClean="0">
                    <a:latin typeface="Arial" pitchFamily="34" charset="0"/>
                    <a:cs typeface="Arial" pitchFamily="34" charset="0"/>
                  </a:rPr>
                  <a:t>2</a:t>
                </a: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O </a:t>
                </a:r>
                <a:r>
                  <a:rPr lang="ja-JP" altLang="en-US" dirty="0" smtClean="0"/>
                  <a:t>（</a:t>
                </a:r>
                <a:r>
                  <a:rPr lang="en-US" altLang="ja-JP" i="1" dirty="0" smtClean="0"/>
                  <a:t> I</a:t>
                </a:r>
                <a:r>
                  <a:rPr lang="en-US" altLang="ja-JP" dirty="0" smtClean="0"/>
                  <a:t> = 1</a:t>
                </a:r>
                <a:r>
                  <a:rPr lang="en-US" altLang="ja-JP" i="1" dirty="0" smtClean="0"/>
                  <a:t>, </a:t>
                </a:r>
                <a:r>
                  <a:rPr lang="en-US" altLang="ja-JP" i="1" dirty="0" err="1" smtClean="0"/>
                  <a:t>J</a:t>
                </a:r>
                <a:r>
                  <a:rPr lang="en-US" altLang="ja-JP" i="1" baseline="-25000" dirty="0" err="1" smtClean="0"/>
                  <a:t>Ka</a:t>
                </a:r>
                <a:r>
                  <a:rPr lang="en-US" altLang="ja-JP" i="1" baseline="-25000" dirty="0" smtClean="0"/>
                  <a:t>, </a:t>
                </a:r>
                <a:r>
                  <a:rPr lang="en-US" altLang="ja-JP" i="1" baseline="-25000" dirty="0" err="1" smtClean="0"/>
                  <a:t>Kc</a:t>
                </a:r>
                <a:r>
                  <a:rPr lang="en-US" altLang="ja-JP" i="1" baseline="-25000" dirty="0" smtClean="0"/>
                  <a:t> </a:t>
                </a:r>
                <a:r>
                  <a:rPr lang="ja-JP" altLang="en-US" dirty="0" smtClean="0"/>
                  <a:t>＝</a:t>
                </a:r>
                <a:r>
                  <a:rPr lang="en-US" altLang="ja-JP" dirty="0" smtClean="0"/>
                  <a:t>1</a:t>
                </a:r>
                <a:r>
                  <a:rPr lang="en-US" altLang="ja-JP" baseline="-25000" dirty="0" smtClean="0"/>
                  <a:t>01</a:t>
                </a:r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など）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76" name="グループ化 30"/>
              <p:cNvGrpSpPr/>
              <p:nvPr/>
            </p:nvGrpSpPr>
            <p:grpSpPr>
              <a:xfrm rot="13055154">
                <a:off x="2982960" y="1857073"/>
                <a:ext cx="470422" cy="407262"/>
                <a:chOff x="2316914" y="1705933"/>
                <a:chExt cx="799717" cy="692346"/>
              </a:xfrm>
            </p:grpSpPr>
            <p:sp>
              <p:nvSpPr>
                <p:cNvPr id="186" name="正方形/長方形 185"/>
                <p:cNvSpPr/>
                <p:nvPr/>
              </p:nvSpPr>
              <p:spPr>
                <a:xfrm>
                  <a:off x="2316914" y="2352560"/>
                  <a:ext cx="648072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7" name="正方形/長方形 186"/>
                <p:cNvSpPr/>
                <p:nvPr/>
              </p:nvSpPr>
              <p:spPr>
                <a:xfrm rot="6300000">
                  <a:off x="2769736" y="2007109"/>
                  <a:ext cx="648072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77" name="円/楕円 176"/>
              <p:cNvSpPr/>
              <p:nvPr/>
            </p:nvSpPr>
            <p:spPr>
              <a:xfrm>
                <a:off x="3035172" y="1628798"/>
                <a:ext cx="338861" cy="395338"/>
              </a:xfrm>
              <a:prstGeom prst="ellipse">
                <a:avLst/>
              </a:prstGeom>
              <a:gradFill flip="none" rotWithShape="1">
                <a:gsLst>
                  <a:gs pos="80000">
                    <a:srgbClr val="FF0000"/>
                  </a:gs>
                  <a:gs pos="0">
                    <a:schemeClr val="bg1"/>
                  </a:gs>
                  <a:gs pos="100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テキスト ボックス 15"/>
              <p:cNvSpPr txBox="1"/>
              <p:nvPr/>
            </p:nvSpPr>
            <p:spPr>
              <a:xfrm>
                <a:off x="3035918" y="1640281"/>
                <a:ext cx="338861" cy="380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 smtClean="0">
                    <a:latin typeface="Arial" pitchFamily="34" charset="0"/>
                    <a:ea typeface="+mj-ea"/>
                    <a:cs typeface="Arial" pitchFamily="34" charset="0"/>
                  </a:rPr>
                  <a:t>O</a:t>
                </a:r>
                <a:endParaRPr lang="ja-JP" altLang="en-US" dirty="0">
                  <a:latin typeface="Arial" pitchFamily="34" charset="0"/>
                  <a:ea typeface="+mj-ea"/>
                  <a:cs typeface="Arial" pitchFamily="34" charset="0"/>
                </a:endParaRPr>
              </a:p>
            </p:txBody>
          </p:sp>
          <p:grpSp>
            <p:nvGrpSpPr>
              <p:cNvPr id="179" name="グループ化 31"/>
              <p:cNvGrpSpPr/>
              <p:nvPr/>
            </p:nvGrpSpPr>
            <p:grpSpPr>
              <a:xfrm>
                <a:off x="3363574" y="1713513"/>
                <a:ext cx="338861" cy="635294"/>
                <a:chOff x="3760254" y="2921769"/>
                <a:chExt cx="576064" cy="1080000"/>
              </a:xfrm>
            </p:grpSpPr>
            <p:cxnSp>
              <p:nvCxnSpPr>
                <p:cNvPr id="183" name="直線矢印コネクタ 182"/>
                <p:cNvCxnSpPr/>
                <p:nvPr/>
              </p:nvCxnSpPr>
              <p:spPr>
                <a:xfrm>
                  <a:off x="4049174" y="2921769"/>
                  <a:ext cx="0" cy="108000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円/楕円 13"/>
                <p:cNvSpPr/>
                <p:nvPr/>
              </p:nvSpPr>
              <p:spPr>
                <a:xfrm>
                  <a:off x="3791495" y="3212976"/>
                  <a:ext cx="514343" cy="6000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5" name="テキスト ボックス 184"/>
                <p:cNvSpPr txBox="1"/>
                <p:nvPr/>
              </p:nvSpPr>
              <p:spPr>
                <a:xfrm>
                  <a:off x="3760254" y="3179068"/>
                  <a:ext cx="57606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dirty="0" smtClean="0">
                      <a:latin typeface="Arial" pitchFamily="34" charset="0"/>
                      <a:ea typeface="+mj-ea"/>
                      <a:cs typeface="Arial" pitchFamily="34" charset="0"/>
                    </a:rPr>
                    <a:t>H</a:t>
                  </a:r>
                  <a:endParaRPr lang="ja-JP" altLang="en-US" dirty="0">
                    <a:latin typeface="Arial" pitchFamily="34" charset="0"/>
                    <a:ea typeface="+mj-ea"/>
                    <a:cs typeface="Arial" pitchFamily="34" charset="0"/>
                  </a:endParaRPr>
                </a:p>
              </p:txBody>
            </p:sp>
          </p:grpSp>
          <p:cxnSp>
            <p:nvCxnSpPr>
              <p:cNvPr id="180" name="直線矢印コネクタ 179"/>
              <p:cNvCxnSpPr/>
              <p:nvPr/>
            </p:nvCxnSpPr>
            <p:spPr>
              <a:xfrm>
                <a:off x="2877172" y="1713513"/>
                <a:ext cx="0" cy="6352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円/楕円 180"/>
              <p:cNvSpPr/>
              <p:nvPr/>
            </p:nvSpPr>
            <p:spPr>
              <a:xfrm>
                <a:off x="2726118" y="1882944"/>
                <a:ext cx="302555" cy="35298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2" name="テキスト ボックス 181"/>
              <p:cNvSpPr txBox="1"/>
              <p:nvPr/>
            </p:nvSpPr>
            <p:spPr>
              <a:xfrm>
                <a:off x="2708264" y="1864022"/>
                <a:ext cx="338861" cy="380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 smtClean="0">
                    <a:latin typeface="Arial" pitchFamily="34" charset="0"/>
                    <a:ea typeface="+mj-ea"/>
                    <a:cs typeface="Arial" pitchFamily="34" charset="0"/>
                  </a:rPr>
                  <a:t>H</a:t>
                </a:r>
                <a:endParaRPr lang="ja-JP" altLang="en-US" dirty="0">
                  <a:latin typeface="Arial" pitchFamily="34" charset="0"/>
                  <a:ea typeface="+mj-ea"/>
                  <a:cs typeface="Arial" pitchFamily="34" charset="0"/>
                </a:endParaRPr>
              </a:p>
            </p:txBody>
          </p:sp>
        </p:grpSp>
        <p:sp>
          <p:nvSpPr>
            <p:cNvPr id="220" name="正方形/長方形 219"/>
            <p:cNvSpPr/>
            <p:nvPr/>
          </p:nvSpPr>
          <p:spPr>
            <a:xfrm>
              <a:off x="0" y="2012647"/>
              <a:ext cx="9144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dirty="0" smtClean="0">
                  <a:cs typeface="Arial" pitchFamily="34" charset="0"/>
                </a:rPr>
                <a:t>プロトンはスピン角運動量量子数</a:t>
              </a:r>
              <a:r>
                <a:rPr lang="en-US" dirty="0" smtClean="0">
                  <a:cs typeface="Arial" pitchFamily="34" charset="0"/>
                </a:rPr>
                <a:t> </a:t>
              </a:r>
              <a:r>
                <a:rPr lang="en-US" i="1" dirty="0" smtClean="0">
                  <a:cs typeface="Arial" pitchFamily="34" charset="0"/>
                </a:rPr>
                <a:t>I</a:t>
              </a:r>
              <a:r>
                <a:rPr lang="en-US" dirty="0" smtClean="0">
                  <a:cs typeface="Arial" pitchFamily="34" charset="0"/>
                </a:rPr>
                <a:t> = 1/2 </a:t>
              </a:r>
              <a:r>
                <a:rPr lang="ja-JP" altLang="en-US" dirty="0" smtClean="0">
                  <a:cs typeface="Arial" pitchFamily="34" charset="0"/>
                </a:rPr>
                <a:t>のフェルミ粒子．</a:t>
              </a:r>
              <a:endParaRPr lang="en-US" dirty="0" smtClean="0">
                <a:cs typeface="Arial" pitchFamily="34" charset="0"/>
              </a:endParaRPr>
            </a:p>
            <a:p>
              <a:pPr algn="ctr"/>
              <a:r>
                <a:rPr lang="en-US" altLang="ja-JP" dirty="0" smtClean="0">
                  <a:solidFill>
                    <a:srgbClr val="FF0000"/>
                  </a:solidFill>
                  <a:cs typeface="Arial" pitchFamily="34" charset="0"/>
                </a:rPr>
                <a:t>H</a:t>
              </a:r>
              <a:r>
                <a:rPr lang="en-US" altLang="ja-JP" baseline="-25000" dirty="0" smtClean="0">
                  <a:solidFill>
                    <a:srgbClr val="FF0000"/>
                  </a:solidFill>
                  <a:cs typeface="Arial" pitchFamily="34" charset="0"/>
                </a:rPr>
                <a:t>2</a:t>
              </a:r>
              <a:r>
                <a:rPr lang="en-US" altLang="ja-JP" dirty="0" smtClean="0">
                  <a:solidFill>
                    <a:srgbClr val="FF0000"/>
                  </a:solidFill>
                  <a:cs typeface="Arial" pitchFamily="34" charset="0"/>
                </a:rPr>
                <a:t>O</a:t>
              </a:r>
              <a:r>
                <a:rPr lang="ja-JP" altLang="en-US" dirty="0" smtClean="0">
                  <a:solidFill>
                    <a:srgbClr val="FF0000"/>
                  </a:solidFill>
                  <a:cs typeface="Arial" pitchFamily="34" charset="0"/>
                </a:rPr>
                <a:t>には，</a:t>
              </a:r>
              <a:r>
                <a:rPr lang="en-US" dirty="0" smtClean="0">
                  <a:solidFill>
                    <a:srgbClr val="FF0000"/>
                  </a:solidFill>
                  <a:cs typeface="Arial" pitchFamily="34" charset="0"/>
                </a:rPr>
                <a:t> </a:t>
              </a:r>
              <a:r>
                <a:rPr lang="ja-JP" altLang="en-US" dirty="0" smtClean="0">
                  <a:solidFill>
                    <a:srgbClr val="FF0000"/>
                  </a:solidFill>
                  <a:cs typeface="Arial" pitchFamily="34" charset="0"/>
                </a:rPr>
                <a:t>オルソ</a:t>
              </a:r>
              <a:r>
                <a:rPr lang="en-US" altLang="ja-JP" dirty="0" smtClean="0">
                  <a:solidFill>
                    <a:srgbClr val="FF0000"/>
                  </a:solidFill>
                  <a:cs typeface="Arial" pitchFamily="34" charset="0"/>
                </a:rPr>
                <a:t>H</a:t>
              </a:r>
              <a:r>
                <a:rPr lang="en-US" altLang="ja-JP" baseline="-25000" dirty="0" smtClean="0">
                  <a:solidFill>
                    <a:srgbClr val="FF0000"/>
                  </a:solidFill>
                  <a:cs typeface="Arial" pitchFamily="34" charset="0"/>
                </a:rPr>
                <a:t>2</a:t>
              </a:r>
              <a:r>
                <a:rPr lang="en-US" altLang="ja-JP" dirty="0" smtClean="0">
                  <a:solidFill>
                    <a:srgbClr val="FF0000"/>
                  </a:solidFill>
                  <a:cs typeface="Arial" pitchFamily="34" charset="0"/>
                </a:rPr>
                <a:t>O</a:t>
              </a:r>
              <a:r>
                <a:rPr lang="en-US" dirty="0" smtClean="0">
                  <a:solidFill>
                    <a:srgbClr val="FF0000"/>
                  </a:solidFill>
                  <a:cs typeface="Arial" pitchFamily="34" charset="0"/>
                </a:rPr>
                <a:t> (</a:t>
              </a:r>
              <a:r>
                <a:rPr lang="en-US" i="1" dirty="0" smtClean="0">
                  <a:solidFill>
                    <a:srgbClr val="FF0000"/>
                  </a:solidFill>
                  <a:cs typeface="Arial" pitchFamily="34" charset="0"/>
                </a:rPr>
                <a:t>I</a:t>
              </a:r>
              <a:r>
                <a:rPr lang="en-US" dirty="0" smtClean="0">
                  <a:solidFill>
                    <a:srgbClr val="FF0000"/>
                  </a:solidFill>
                  <a:cs typeface="Arial" pitchFamily="34" charset="0"/>
                </a:rPr>
                <a:t> = 1, triplet) </a:t>
              </a:r>
              <a:r>
                <a:rPr lang="ja-JP" altLang="en-US" dirty="0" smtClean="0">
                  <a:solidFill>
                    <a:srgbClr val="FF0000"/>
                  </a:solidFill>
                  <a:cs typeface="Arial" pitchFamily="34" charset="0"/>
                </a:rPr>
                <a:t>とパラ</a:t>
              </a:r>
              <a:r>
                <a:rPr lang="en-US" altLang="ja-JP" dirty="0" smtClean="0">
                  <a:solidFill>
                    <a:srgbClr val="FF0000"/>
                  </a:solidFill>
                  <a:cs typeface="Arial" pitchFamily="34" charset="0"/>
                </a:rPr>
                <a:t>H</a:t>
              </a:r>
              <a:r>
                <a:rPr lang="en-US" altLang="ja-JP" baseline="-25000" dirty="0" smtClean="0">
                  <a:solidFill>
                    <a:srgbClr val="FF0000"/>
                  </a:solidFill>
                  <a:cs typeface="Arial" pitchFamily="34" charset="0"/>
                </a:rPr>
                <a:t>2</a:t>
              </a:r>
              <a:r>
                <a:rPr lang="en-US" altLang="ja-JP" dirty="0" smtClean="0">
                  <a:solidFill>
                    <a:srgbClr val="FF0000"/>
                  </a:solidFill>
                  <a:cs typeface="Arial" pitchFamily="34" charset="0"/>
                </a:rPr>
                <a:t>O</a:t>
              </a:r>
              <a:r>
                <a:rPr lang="en-US" dirty="0" smtClean="0">
                  <a:solidFill>
                    <a:srgbClr val="FF0000"/>
                  </a:solidFill>
                  <a:cs typeface="Arial" pitchFamily="34" charset="0"/>
                </a:rPr>
                <a:t> (</a:t>
              </a:r>
              <a:r>
                <a:rPr lang="en-US" i="1" dirty="0" smtClean="0">
                  <a:solidFill>
                    <a:srgbClr val="FF0000"/>
                  </a:solidFill>
                  <a:cs typeface="Arial" pitchFamily="34" charset="0"/>
                </a:rPr>
                <a:t>I </a:t>
              </a:r>
              <a:r>
                <a:rPr lang="en-US" dirty="0" smtClean="0">
                  <a:solidFill>
                    <a:srgbClr val="FF0000"/>
                  </a:solidFill>
                  <a:cs typeface="Arial" pitchFamily="34" charset="0"/>
                </a:rPr>
                <a:t>= 0, singlet) </a:t>
              </a:r>
              <a:r>
                <a:rPr lang="ja-JP" altLang="en-US" dirty="0" smtClean="0">
                  <a:solidFill>
                    <a:srgbClr val="FF0000"/>
                  </a:solidFill>
                  <a:cs typeface="Arial" pitchFamily="34" charset="0"/>
                </a:rPr>
                <a:t>が存在する</a:t>
              </a:r>
              <a:r>
                <a:rPr lang="en-US" dirty="0" smtClean="0">
                  <a:solidFill>
                    <a:srgbClr val="FF0000"/>
                  </a:solidFill>
                  <a:cs typeface="Arial" pitchFamily="34" charset="0"/>
                </a:rPr>
                <a:t>.</a:t>
              </a:r>
            </a:p>
          </p:txBody>
        </p:sp>
        <p:grpSp>
          <p:nvGrpSpPr>
            <p:cNvPr id="222" name="グループ化 14"/>
            <p:cNvGrpSpPr/>
            <p:nvPr/>
          </p:nvGrpSpPr>
          <p:grpSpPr>
            <a:xfrm>
              <a:off x="4860032" y="2636912"/>
              <a:ext cx="3753469" cy="2178768"/>
              <a:chOff x="3491880" y="4418584"/>
              <a:chExt cx="3753469" cy="2178768"/>
            </a:xfrm>
          </p:grpSpPr>
          <p:cxnSp>
            <p:nvCxnSpPr>
              <p:cNvPr id="223" name="直線コネクタ 222"/>
              <p:cNvCxnSpPr/>
              <p:nvPr/>
            </p:nvCxnSpPr>
            <p:spPr>
              <a:xfrm>
                <a:off x="4932040" y="4725144"/>
                <a:ext cx="0" cy="18722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4" name="円/楕円 223"/>
              <p:cNvSpPr/>
              <p:nvPr/>
            </p:nvSpPr>
            <p:spPr>
              <a:xfrm>
                <a:off x="4644008" y="515719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cs typeface="Arial" pitchFamily="34" charset="0"/>
                </a:endParaRPr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995936" y="5949280"/>
                <a:ext cx="360040" cy="36004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cs typeface="Arial" pitchFamily="34" charset="0"/>
                </a:endParaRPr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5508104" y="5949280"/>
                <a:ext cx="360040" cy="36004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>
                  <a:cs typeface="Arial" pitchFamily="34" charset="0"/>
                </a:endParaRPr>
              </a:p>
            </p:txBody>
          </p:sp>
          <p:cxnSp>
            <p:nvCxnSpPr>
              <p:cNvPr id="227" name="直線コネクタ 226"/>
              <p:cNvCxnSpPr>
                <a:stCxn id="224" idx="3"/>
                <a:endCxn id="225" idx="7"/>
              </p:cNvCxnSpPr>
              <p:nvPr/>
            </p:nvCxnSpPr>
            <p:spPr>
              <a:xfrm flipH="1">
                <a:off x="4303249" y="5648893"/>
                <a:ext cx="425122" cy="3531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線コネクタ 227"/>
              <p:cNvCxnSpPr>
                <a:stCxn id="224" idx="5"/>
                <a:endCxn id="226" idx="1"/>
              </p:cNvCxnSpPr>
              <p:nvPr/>
            </p:nvCxnSpPr>
            <p:spPr>
              <a:xfrm>
                <a:off x="5135709" y="5648893"/>
                <a:ext cx="425122" cy="3531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線コネクタ 228"/>
              <p:cNvCxnSpPr/>
              <p:nvPr/>
            </p:nvCxnSpPr>
            <p:spPr>
              <a:xfrm flipV="1">
                <a:off x="4932040" y="5085184"/>
                <a:ext cx="1008112" cy="7920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直線コネクタ 229"/>
              <p:cNvCxnSpPr/>
              <p:nvPr/>
            </p:nvCxnSpPr>
            <p:spPr>
              <a:xfrm flipH="1">
                <a:off x="3491880" y="5877272"/>
                <a:ext cx="295232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1" name="テキスト ボックス 230"/>
              <p:cNvSpPr txBox="1"/>
              <p:nvPr/>
            </p:nvSpPr>
            <p:spPr>
              <a:xfrm>
                <a:off x="4788024" y="5220563"/>
                <a:ext cx="2880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cs typeface="Arial" pitchFamily="34" charset="0"/>
                  </a:rPr>
                  <a:t>O</a:t>
                </a:r>
                <a:endParaRPr kumimoji="1" lang="ja-JP" altLang="en-US" sz="2400" dirty="0">
                  <a:cs typeface="Arial" pitchFamily="34" charset="0"/>
                </a:endParaRPr>
              </a:p>
            </p:txBody>
          </p:sp>
          <p:sp>
            <p:nvSpPr>
              <p:cNvPr id="232" name="テキスト ボックス 231"/>
              <p:cNvSpPr txBox="1"/>
              <p:nvPr/>
            </p:nvSpPr>
            <p:spPr>
              <a:xfrm>
                <a:off x="4031732" y="5904773"/>
                <a:ext cx="2880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cs typeface="Arial" pitchFamily="34" charset="0"/>
                  </a:rPr>
                  <a:t>H</a:t>
                </a:r>
                <a:endParaRPr kumimoji="1" lang="ja-JP" altLang="en-US" sz="2400" dirty="0">
                  <a:cs typeface="Arial" pitchFamily="34" charset="0"/>
                </a:endParaRPr>
              </a:p>
            </p:txBody>
          </p:sp>
          <p:sp>
            <p:nvSpPr>
              <p:cNvPr id="233" name="テキスト ボックス 232"/>
              <p:cNvSpPr txBox="1"/>
              <p:nvPr/>
            </p:nvSpPr>
            <p:spPr>
              <a:xfrm>
                <a:off x="5544316" y="5904773"/>
                <a:ext cx="2880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cs typeface="Arial" pitchFamily="34" charset="0"/>
                  </a:rPr>
                  <a:t>H</a:t>
                </a:r>
                <a:endParaRPr kumimoji="1" lang="ja-JP" altLang="en-US" sz="2400" dirty="0">
                  <a:cs typeface="Arial" pitchFamily="34" charset="0"/>
                </a:endParaRPr>
              </a:p>
            </p:txBody>
          </p:sp>
          <p:sp>
            <p:nvSpPr>
              <p:cNvPr id="234" name="テキスト ボックス 233"/>
              <p:cNvSpPr txBox="1"/>
              <p:nvPr/>
            </p:nvSpPr>
            <p:spPr>
              <a:xfrm>
                <a:off x="4788024" y="4418584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i="1" dirty="0" smtClean="0">
                    <a:cs typeface="Arial" pitchFamily="34" charset="0"/>
                  </a:rPr>
                  <a:t>b</a:t>
                </a:r>
                <a:r>
                  <a:rPr kumimoji="1" lang="en-US" altLang="ja-JP" dirty="0" smtClean="0">
                    <a:cs typeface="Arial" pitchFamily="34" charset="0"/>
                  </a:rPr>
                  <a:t> (</a:t>
                </a:r>
                <a:r>
                  <a:rPr kumimoji="1" lang="en-US" altLang="ja-JP" i="1" dirty="0" smtClean="0">
                    <a:cs typeface="Arial" pitchFamily="34" charset="0"/>
                  </a:rPr>
                  <a:t>C</a:t>
                </a:r>
                <a:r>
                  <a:rPr kumimoji="1" lang="en-US" altLang="ja-JP" baseline="-25000" dirty="0" smtClean="0">
                    <a:cs typeface="Arial" pitchFamily="34" charset="0"/>
                  </a:rPr>
                  <a:t>2</a:t>
                </a:r>
                <a:r>
                  <a:rPr kumimoji="1" lang="en-US" altLang="ja-JP" dirty="0" smtClean="0">
                    <a:cs typeface="Arial" pitchFamily="34" charset="0"/>
                  </a:rPr>
                  <a:t>)</a:t>
                </a:r>
                <a:endParaRPr kumimoji="1" lang="ja-JP" altLang="en-US" dirty="0">
                  <a:cs typeface="Arial" pitchFamily="34" charset="0"/>
                </a:endParaRPr>
              </a:p>
            </p:txBody>
          </p:sp>
          <p:sp>
            <p:nvSpPr>
              <p:cNvPr id="235" name="テキスト ボックス 234"/>
              <p:cNvSpPr txBox="1"/>
              <p:nvPr/>
            </p:nvSpPr>
            <p:spPr>
              <a:xfrm>
                <a:off x="6381253" y="5679115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i="1" dirty="0" smtClean="0">
                    <a:cs typeface="Arial" pitchFamily="34" charset="0"/>
                  </a:rPr>
                  <a:t>a</a:t>
                </a:r>
                <a:endParaRPr kumimoji="1" lang="ja-JP" altLang="en-US" dirty="0">
                  <a:cs typeface="Arial" pitchFamily="34" charset="0"/>
                </a:endParaRPr>
              </a:p>
            </p:txBody>
          </p:sp>
          <p:sp>
            <p:nvSpPr>
              <p:cNvPr id="236" name="テキスト ボックス 235"/>
              <p:cNvSpPr txBox="1"/>
              <p:nvPr/>
            </p:nvSpPr>
            <p:spPr>
              <a:xfrm>
                <a:off x="5868144" y="4787860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i="1" dirty="0" smtClean="0">
                    <a:cs typeface="Arial" pitchFamily="34" charset="0"/>
                  </a:rPr>
                  <a:t>c</a:t>
                </a:r>
                <a:endParaRPr kumimoji="1" lang="ja-JP" altLang="en-US" dirty="0">
                  <a:cs typeface="Arial" pitchFamily="34" charset="0"/>
                </a:endParaRPr>
              </a:p>
            </p:txBody>
          </p:sp>
        </p:grpSp>
        <p:sp>
          <p:nvSpPr>
            <p:cNvPr id="238" name="正方形/長方形 237"/>
            <p:cNvSpPr/>
            <p:nvPr/>
          </p:nvSpPr>
          <p:spPr>
            <a:xfrm>
              <a:off x="4499992" y="4820959"/>
              <a:ext cx="44999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dirty="0" smtClean="0"/>
                <a:t>全角運動量量子数</a:t>
              </a:r>
              <a:r>
                <a:rPr lang="en-US" altLang="ja-JP" i="1" dirty="0" smtClean="0"/>
                <a:t>J</a:t>
              </a:r>
              <a:r>
                <a:rPr lang="en-US" altLang="ja-JP" dirty="0" smtClean="0"/>
                <a:t> </a:t>
              </a:r>
              <a:r>
                <a:rPr lang="ja-JP" altLang="en-US" dirty="0" err="1" smtClean="0"/>
                <a:t>．</a:t>
              </a:r>
              <a:endParaRPr lang="en-US" altLang="ja-JP" dirty="0" smtClean="0"/>
            </a:p>
            <a:p>
              <a:r>
                <a:rPr lang="ja-JP" altLang="en-US" dirty="0" smtClean="0"/>
                <a:t>分子座標系</a:t>
              </a:r>
              <a:r>
                <a:rPr lang="en-US" altLang="ja-JP" i="1" dirty="0" smtClean="0"/>
                <a:t>a</a:t>
              </a:r>
              <a:r>
                <a:rPr lang="en-US" altLang="ja-JP" dirty="0" smtClean="0"/>
                <a:t> </a:t>
              </a:r>
              <a:r>
                <a:rPr lang="ja-JP" altLang="en-US" dirty="0" smtClean="0"/>
                <a:t>軸，</a:t>
              </a:r>
              <a:r>
                <a:rPr lang="en-US" altLang="ja-JP" i="1" dirty="0" smtClean="0"/>
                <a:t>c</a:t>
              </a:r>
              <a:r>
                <a:rPr lang="en-US" altLang="ja-JP" dirty="0" smtClean="0"/>
                <a:t> </a:t>
              </a:r>
              <a:r>
                <a:rPr lang="ja-JP" altLang="en-US" dirty="0" smtClean="0"/>
                <a:t>軸の射影量子数</a:t>
              </a:r>
              <a:r>
                <a:rPr lang="en-US" altLang="ja-JP" i="1" dirty="0" smtClean="0"/>
                <a:t>Ka</a:t>
              </a:r>
              <a:r>
                <a:rPr lang="ja-JP" altLang="en-US" dirty="0" err="1" smtClean="0"/>
                <a:t>，</a:t>
              </a:r>
              <a:r>
                <a:rPr lang="en-US" altLang="ja-JP" i="1" dirty="0" err="1" smtClean="0"/>
                <a:t>Kc</a:t>
              </a:r>
              <a:r>
                <a:rPr lang="ja-JP" altLang="en-US" dirty="0" err="1" smtClean="0"/>
                <a:t>．</a:t>
              </a:r>
              <a:endParaRPr lang="en-US" altLang="ja-JP" dirty="0" smtClean="0"/>
            </a:p>
          </p:txBody>
        </p:sp>
      </p:grpSp>
      <p:sp>
        <p:nvSpPr>
          <p:cNvPr id="76" name="正方形/長方形 75"/>
          <p:cNvSpPr/>
          <p:nvPr/>
        </p:nvSpPr>
        <p:spPr>
          <a:xfrm>
            <a:off x="4992473" y="1628800"/>
            <a:ext cx="4151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 smtClean="0"/>
              <a:t>Mumma</a:t>
            </a:r>
            <a:r>
              <a:rPr lang="en-US" dirty="0" smtClean="0"/>
              <a:t> et al., Science 232 (1986).</a:t>
            </a:r>
          </a:p>
        </p:txBody>
      </p:sp>
      <p:grpSp>
        <p:nvGrpSpPr>
          <p:cNvPr id="81" name="グループ化 80"/>
          <p:cNvGrpSpPr/>
          <p:nvPr/>
        </p:nvGrpSpPr>
        <p:grpSpPr>
          <a:xfrm>
            <a:off x="0" y="5517232"/>
            <a:ext cx="9144000" cy="1368152"/>
            <a:chOff x="0" y="5598532"/>
            <a:chExt cx="9144000" cy="1368152"/>
          </a:xfrm>
        </p:grpSpPr>
        <p:sp>
          <p:nvSpPr>
            <p:cNvPr id="77" name="正方形/長方形 76"/>
            <p:cNvSpPr/>
            <p:nvPr/>
          </p:nvSpPr>
          <p:spPr>
            <a:xfrm>
              <a:off x="0" y="6597352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pl-PL" altLang="ja-JP" dirty="0" smtClean="0"/>
                <a:t>Miani</a:t>
              </a:r>
              <a:r>
                <a:rPr lang="en-US" altLang="ja-JP" dirty="0" smtClean="0"/>
                <a:t> and </a:t>
              </a:r>
              <a:r>
                <a:rPr lang="en-US" altLang="ja-JP" dirty="0" err="1" smtClean="0"/>
                <a:t>Tannyson</a:t>
              </a:r>
              <a:r>
                <a:rPr lang="en-US" altLang="ja-JP" dirty="0" smtClean="0"/>
                <a:t>, </a:t>
              </a:r>
              <a:r>
                <a:rPr lang="pl-PL" altLang="ja-JP" dirty="0" smtClean="0"/>
                <a:t>JCP 120, 2732</a:t>
              </a:r>
              <a:r>
                <a:rPr lang="en-US" altLang="ja-JP" dirty="0" smtClean="0"/>
                <a:t> (2004)., </a:t>
              </a:r>
              <a:r>
                <a:rPr lang="it-IT" altLang="ja-JP" dirty="0" smtClean="0"/>
                <a:t>Cacciani et al., PRA 85, 012521 </a:t>
              </a:r>
              <a:r>
                <a:rPr lang="en-US" altLang="ja-JP" dirty="0" smtClean="0"/>
                <a:t>(2012).</a:t>
              </a:r>
              <a:endParaRPr lang="ja-JP" altLang="en-US" dirty="0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0" y="5598532"/>
              <a:ext cx="91440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dirty="0" smtClean="0">
                  <a:solidFill>
                    <a:srgbClr val="0000FF"/>
                  </a:solidFill>
                </a:rPr>
                <a:t>波動関数の対称性から，オルト・パラ</a:t>
              </a:r>
              <a:r>
                <a:rPr lang="en-US" altLang="ja-JP" dirty="0" smtClean="0">
                  <a:solidFill>
                    <a:srgbClr val="0000FF"/>
                  </a:solidFill>
                </a:rPr>
                <a:t>H</a:t>
              </a:r>
              <a:r>
                <a:rPr lang="en-US" altLang="ja-JP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altLang="ja-JP" dirty="0" smtClean="0">
                  <a:solidFill>
                    <a:srgbClr val="0000FF"/>
                  </a:solidFill>
                </a:rPr>
                <a:t>O</a:t>
              </a:r>
              <a:r>
                <a:rPr lang="ja-JP" altLang="en-US" dirty="0" smtClean="0">
                  <a:solidFill>
                    <a:srgbClr val="0000FF"/>
                  </a:solidFill>
                </a:rPr>
                <a:t>は同じ回転状態に存在できない（パウリの原理）．</a:t>
              </a:r>
              <a:endParaRPr lang="en-US" altLang="ja-JP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ja-JP" altLang="en-US" dirty="0" smtClean="0">
                  <a:solidFill>
                    <a:srgbClr val="0000FF"/>
                  </a:solidFill>
                  <a:cs typeface="Arial" pitchFamily="34" charset="0"/>
                </a:rPr>
                <a:t>気相での光放出や非反応性衝突による，オルソパラ転換は宇宙年齢よりも遅い．</a:t>
              </a:r>
              <a:endParaRPr lang="en-US" altLang="ja-JP" dirty="0" smtClean="0">
                <a:solidFill>
                  <a:srgbClr val="0000FF"/>
                </a:solidFill>
                <a:cs typeface="Arial" pitchFamily="34" charset="0"/>
              </a:endParaRPr>
            </a:p>
            <a:p>
              <a:pPr algn="ctr"/>
              <a:r>
                <a:rPr lang="ja-JP" altLang="en-US" dirty="0" smtClean="0">
                  <a:solidFill>
                    <a:srgbClr val="0000FF"/>
                  </a:solidFill>
                  <a:cs typeface="Arial" pitchFamily="34" charset="0"/>
                </a:rPr>
                <a:t>異なる磁性．</a:t>
              </a:r>
              <a:endParaRPr lang="en-US" altLang="ja-JP" dirty="0" smtClean="0">
                <a:solidFill>
                  <a:srgbClr val="0000FF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84"/>
          <p:cNvGrpSpPr/>
          <p:nvPr/>
        </p:nvGrpSpPr>
        <p:grpSpPr>
          <a:xfrm>
            <a:off x="5004048" y="643914"/>
            <a:ext cx="3834600" cy="3661956"/>
            <a:chOff x="-1100338" y="1920280"/>
            <a:chExt cx="6518820" cy="6225326"/>
          </a:xfrm>
        </p:grpSpPr>
        <p:cxnSp>
          <p:nvCxnSpPr>
            <p:cNvPr id="13" name="直線矢印コネクタ 12"/>
            <p:cNvCxnSpPr/>
            <p:nvPr/>
          </p:nvCxnSpPr>
          <p:spPr>
            <a:xfrm>
              <a:off x="2008312" y="2712368"/>
              <a:ext cx="108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グループ化 33"/>
            <p:cNvGrpSpPr/>
            <p:nvPr/>
          </p:nvGrpSpPr>
          <p:grpSpPr>
            <a:xfrm>
              <a:off x="-977924" y="1921828"/>
              <a:ext cx="1690092" cy="1227311"/>
              <a:chOff x="2483768" y="2564904"/>
              <a:chExt cx="1690092" cy="1227311"/>
            </a:xfrm>
          </p:grpSpPr>
          <p:grpSp>
            <p:nvGrpSpPr>
              <p:cNvPr id="4" name="グループ化 30"/>
              <p:cNvGrpSpPr/>
              <p:nvPr/>
            </p:nvGrpSpPr>
            <p:grpSpPr>
              <a:xfrm rot="13055154">
                <a:off x="2950752" y="2952971"/>
                <a:ext cx="799717" cy="692346"/>
                <a:chOff x="2316914" y="1705933"/>
                <a:chExt cx="799717" cy="692346"/>
              </a:xfrm>
            </p:grpSpPr>
            <p:sp>
              <p:nvSpPr>
                <p:cNvPr id="76" name="正方形/長方形 75"/>
                <p:cNvSpPr/>
                <p:nvPr/>
              </p:nvSpPr>
              <p:spPr>
                <a:xfrm>
                  <a:off x="2316914" y="2352560"/>
                  <a:ext cx="648072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正方形/長方形 76"/>
                <p:cNvSpPr/>
                <p:nvPr/>
              </p:nvSpPr>
              <p:spPr>
                <a:xfrm rot="6300000">
                  <a:off x="2769736" y="2007109"/>
                  <a:ext cx="648072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66" name="円/楕円 65"/>
              <p:cNvSpPr/>
              <p:nvPr/>
            </p:nvSpPr>
            <p:spPr>
              <a:xfrm>
                <a:off x="3039512" y="2564904"/>
                <a:ext cx="576064" cy="672075"/>
              </a:xfrm>
              <a:prstGeom prst="ellipse">
                <a:avLst/>
              </a:prstGeom>
              <a:gradFill flip="none" rotWithShape="1">
                <a:gsLst>
                  <a:gs pos="80000">
                    <a:srgbClr val="FF0000"/>
                  </a:gs>
                  <a:gs pos="0">
                    <a:schemeClr val="bg1"/>
                  </a:gs>
                  <a:gs pos="100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7" name="テキスト ボックス 15"/>
              <p:cNvSpPr txBox="1"/>
              <p:nvPr/>
            </p:nvSpPr>
            <p:spPr>
              <a:xfrm>
                <a:off x="3040780" y="2584425"/>
                <a:ext cx="5760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 smtClean="0">
                    <a:latin typeface="Arial" pitchFamily="34" charset="0"/>
                    <a:ea typeface="+mj-ea"/>
                    <a:cs typeface="Arial" pitchFamily="34" charset="0"/>
                  </a:rPr>
                  <a:t>O</a:t>
                </a:r>
                <a:endParaRPr lang="ja-JP" altLang="en-US" dirty="0">
                  <a:latin typeface="Arial" pitchFamily="34" charset="0"/>
                  <a:ea typeface="+mj-ea"/>
                  <a:cs typeface="Arial" pitchFamily="34" charset="0"/>
                </a:endParaRPr>
              </a:p>
            </p:txBody>
          </p:sp>
          <p:grpSp>
            <p:nvGrpSpPr>
              <p:cNvPr id="5" name="グループ化 31"/>
              <p:cNvGrpSpPr/>
              <p:nvPr/>
            </p:nvGrpSpPr>
            <p:grpSpPr>
              <a:xfrm>
                <a:off x="3597796" y="2712095"/>
                <a:ext cx="576064" cy="1080120"/>
                <a:chOff x="3760254" y="2924944"/>
                <a:chExt cx="576064" cy="1080120"/>
              </a:xfrm>
            </p:grpSpPr>
            <p:cxnSp>
              <p:nvCxnSpPr>
                <p:cNvPr id="73" name="直線矢印コネクタ 72"/>
                <p:cNvCxnSpPr/>
                <p:nvPr/>
              </p:nvCxnSpPr>
              <p:spPr>
                <a:xfrm flipV="1">
                  <a:off x="4049174" y="2924944"/>
                  <a:ext cx="0" cy="108012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円/楕円 13"/>
                <p:cNvSpPr/>
                <p:nvPr/>
              </p:nvSpPr>
              <p:spPr>
                <a:xfrm>
                  <a:off x="3791495" y="3212976"/>
                  <a:ext cx="514343" cy="6000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テキスト ボックス 74"/>
                <p:cNvSpPr txBox="1"/>
                <p:nvPr/>
              </p:nvSpPr>
              <p:spPr>
                <a:xfrm>
                  <a:off x="3760254" y="3179068"/>
                  <a:ext cx="57606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dirty="0" smtClean="0">
                      <a:latin typeface="Arial" pitchFamily="34" charset="0"/>
                      <a:ea typeface="+mj-ea"/>
                      <a:cs typeface="Arial" pitchFamily="34" charset="0"/>
                    </a:rPr>
                    <a:t>H</a:t>
                  </a:r>
                  <a:endParaRPr lang="ja-JP" altLang="en-US" dirty="0">
                    <a:latin typeface="Arial" pitchFamily="34" charset="0"/>
                    <a:ea typeface="+mj-ea"/>
                    <a:cs typeface="Arial" pitchFamily="34" charset="0"/>
                  </a:endParaRPr>
                </a:p>
              </p:txBody>
            </p:sp>
          </p:grpSp>
          <p:grpSp>
            <p:nvGrpSpPr>
              <p:cNvPr id="6" name="グループ化 32"/>
              <p:cNvGrpSpPr/>
              <p:nvPr/>
            </p:nvGrpSpPr>
            <p:grpSpPr>
              <a:xfrm>
                <a:off x="2483768" y="2708920"/>
                <a:ext cx="576064" cy="1080120"/>
                <a:chOff x="2339752" y="2924944"/>
                <a:chExt cx="576064" cy="1080120"/>
              </a:xfrm>
            </p:grpSpPr>
            <p:cxnSp>
              <p:nvCxnSpPr>
                <p:cNvPr id="70" name="直線矢印コネクタ 69"/>
                <p:cNvCxnSpPr/>
                <p:nvPr/>
              </p:nvCxnSpPr>
              <p:spPr>
                <a:xfrm flipV="1">
                  <a:off x="2626896" y="2924944"/>
                  <a:ext cx="0" cy="108012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円/楕円 70"/>
                <p:cNvSpPr/>
                <p:nvPr/>
              </p:nvSpPr>
              <p:spPr>
                <a:xfrm>
                  <a:off x="2370105" y="3212976"/>
                  <a:ext cx="514343" cy="6000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2" name="テキスト ボックス 36"/>
                <p:cNvSpPr txBox="1"/>
                <p:nvPr/>
              </p:nvSpPr>
              <p:spPr>
                <a:xfrm>
                  <a:off x="2339752" y="3180809"/>
                  <a:ext cx="57606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dirty="0" smtClean="0">
                      <a:latin typeface="Arial" pitchFamily="34" charset="0"/>
                      <a:ea typeface="+mj-ea"/>
                      <a:cs typeface="Arial" pitchFamily="34" charset="0"/>
                    </a:rPr>
                    <a:t>H</a:t>
                  </a:r>
                  <a:endParaRPr lang="ja-JP" altLang="en-US" dirty="0">
                    <a:latin typeface="Arial" pitchFamily="34" charset="0"/>
                    <a:ea typeface="+mj-ea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7" name="グループ化 42"/>
            <p:cNvGrpSpPr/>
            <p:nvPr/>
          </p:nvGrpSpPr>
          <p:grpSpPr>
            <a:xfrm>
              <a:off x="-1100338" y="6240760"/>
              <a:ext cx="6425849" cy="1904846"/>
              <a:chOff x="527246" y="2571100"/>
              <a:chExt cx="6425849" cy="1904846"/>
            </a:xfrm>
          </p:grpSpPr>
          <p:grpSp>
            <p:nvGrpSpPr>
              <p:cNvPr id="8" name="グループ化 49"/>
              <p:cNvGrpSpPr/>
              <p:nvPr/>
            </p:nvGrpSpPr>
            <p:grpSpPr>
              <a:xfrm>
                <a:off x="2771800" y="2571100"/>
                <a:ext cx="1690092" cy="1227311"/>
                <a:chOff x="4644008" y="2583483"/>
                <a:chExt cx="1690092" cy="1227311"/>
              </a:xfrm>
            </p:grpSpPr>
            <p:grpSp>
              <p:nvGrpSpPr>
                <p:cNvPr id="9" name="グループ化 30"/>
                <p:cNvGrpSpPr/>
                <p:nvPr/>
              </p:nvGrpSpPr>
              <p:grpSpPr>
                <a:xfrm rot="13055154">
                  <a:off x="5110992" y="2971550"/>
                  <a:ext cx="799717" cy="692346"/>
                  <a:chOff x="2316914" y="1705933"/>
                  <a:chExt cx="799717" cy="692346"/>
                </a:xfrm>
              </p:grpSpPr>
              <p:sp>
                <p:nvSpPr>
                  <p:cNvPr id="63" name="正方形/長方形 62"/>
                  <p:cNvSpPr/>
                  <p:nvPr/>
                </p:nvSpPr>
                <p:spPr>
                  <a:xfrm>
                    <a:off x="2316914" y="2352560"/>
                    <a:ext cx="648072" cy="45719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64" name="正方形/長方形 63"/>
                  <p:cNvSpPr/>
                  <p:nvPr/>
                </p:nvSpPr>
                <p:spPr>
                  <a:xfrm rot="6300000">
                    <a:off x="2769736" y="2007109"/>
                    <a:ext cx="648072" cy="45719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54" name="円/楕円 53"/>
                <p:cNvSpPr/>
                <p:nvPr/>
              </p:nvSpPr>
              <p:spPr>
                <a:xfrm>
                  <a:off x="5199752" y="2583483"/>
                  <a:ext cx="576064" cy="672075"/>
                </a:xfrm>
                <a:prstGeom prst="ellipse">
                  <a:avLst/>
                </a:prstGeom>
                <a:gradFill flip="none" rotWithShape="1">
                  <a:gsLst>
                    <a:gs pos="80000">
                      <a:srgbClr val="FF0000"/>
                    </a:gs>
                    <a:gs pos="0">
                      <a:schemeClr val="bg1"/>
                    </a:gs>
                    <a:gs pos="100000">
                      <a:srgbClr val="FF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テキスト ボックス 54"/>
                <p:cNvSpPr txBox="1"/>
                <p:nvPr/>
              </p:nvSpPr>
              <p:spPr>
                <a:xfrm>
                  <a:off x="5201020" y="2603004"/>
                  <a:ext cx="57606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dirty="0" smtClean="0">
                      <a:latin typeface="Arial" pitchFamily="34" charset="0"/>
                      <a:ea typeface="+mj-ea"/>
                      <a:cs typeface="Arial" pitchFamily="34" charset="0"/>
                    </a:rPr>
                    <a:t>O</a:t>
                  </a:r>
                  <a:endParaRPr lang="ja-JP" altLang="en-US" dirty="0">
                    <a:latin typeface="Arial" pitchFamily="34" charset="0"/>
                    <a:ea typeface="+mj-ea"/>
                    <a:cs typeface="Arial" pitchFamily="34" charset="0"/>
                  </a:endParaRPr>
                </a:p>
              </p:txBody>
            </p:sp>
            <p:cxnSp>
              <p:nvCxnSpPr>
                <p:cNvPr id="56" name="直線矢印コネクタ 20"/>
                <p:cNvCxnSpPr/>
                <p:nvPr/>
              </p:nvCxnSpPr>
              <p:spPr>
                <a:xfrm rot="10800000" flipV="1">
                  <a:off x="6046956" y="2730674"/>
                  <a:ext cx="0" cy="108012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円/楕円 56"/>
                <p:cNvSpPr/>
                <p:nvPr/>
              </p:nvSpPr>
              <p:spPr>
                <a:xfrm>
                  <a:off x="5789277" y="3018706"/>
                  <a:ext cx="514343" cy="6000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8" name="テキスト ボックス 57"/>
                <p:cNvSpPr txBox="1"/>
                <p:nvPr/>
              </p:nvSpPr>
              <p:spPr>
                <a:xfrm>
                  <a:off x="5758036" y="2984798"/>
                  <a:ext cx="57606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dirty="0" smtClean="0">
                      <a:latin typeface="Arial" pitchFamily="34" charset="0"/>
                      <a:ea typeface="+mj-ea"/>
                      <a:cs typeface="Arial" pitchFamily="34" charset="0"/>
                    </a:rPr>
                    <a:t>H</a:t>
                  </a:r>
                  <a:endParaRPr lang="ja-JP" altLang="en-US" dirty="0">
                    <a:latin typeface="Arial" pitchFamily="34" charset="0"/>
                    <a:ea typeface="+mj-ea"/>
                    <a:cs typeface="Arial" pitchFamily="34" charset="0"/>
                  </a:endParaRPr>
                </a:p>
              </p:txBody>
            </p:sp>
            <p:grpSp>
              <p:nvGrpSpPr>
                <p:cNvPr id="10" name="グループ化 32"/>
                <p:cNvGrpSpPr/>
                <p:nvPr/>
              </p:nvGrpSpPr>
              <p:grpSpPr>
                <a:xfrm>
                  <a:off x="4644008" y="2727499"/>
                  <a:ext cx="576064" cy="1080120"/>
                  <a:chOff x="2339752" y="2924944"/>
                  <a:chExt cx="576064" cy="1080120"/>
                </a:xfrm>
              </p:grpSpPr>
              <p:cxnSp>
                <p:nvCxnSpPr>
                  <p:cNvPr id="60" name="直線矢印コネクタ 59"/>
                  <p:cNvCxnSpPr/>
                  <p:nvPr/>
                </p:nvCxnSpPr>
                <p:spPr>
                  <a:xfrm flipV="1">
                    <a:off x="2626896" y="2924944"/>
                    <a:ext cx="0" cy="108012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円/楕円 60"/>
                  <p:cNvSpPr/>
                  <p:nvPr/>
                </p:nvSpPr>
                <p:spPr>
                  <a:xfrm>
                    <a:off x="2370105" y="3212976"/>
                    <a:ext cx="514343" cy="60006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62" name="テキスト ボックス 61"/>
                  <p:cNvSpPr txBox="1"/>
                  <p:nvPr/>
                </p:nvSpPr>
                <p:spPr>
                  <a:xfrm>
                    <a:off x="2339752" y="3180809"/>
                    <a:ext cx="57606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ja-JP" dirty="0" smtClean="0">
                        <a:latin typeface="Arial" pitchFamily="34" charset="0"/>
                        <a:ea typeface="+mj-ea"/>
                        <a:cs typeface="Arial" pitchFamily="34" charset="0"/>
                      </a:rPr>
                      <a:t>H</a:t>
                    </a:r>
                    <a:endParaRPr lang="ja-JP" altLang="en-US" dirty="0">
                      <a:latin typeface="Arial" pitchFamily="34" charset="0"/>
                      <a:ea typeface="+mj-ea"/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52" name="テキスト ボックス 51"/>
              <p:cNvSpPr txBox="1"/>
              <p:nvPr/>
            </p:nvSpPr>
            <p:spPr>
              <a:xfrm>
                <a:off x="527246" y="3848081"/>
                <a:ext cx="6425849" cy="62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Para-H</a:t>
                </a:r>
                <a:r>
                  <a:rPr lang="en-US" altLang="ja-JP" baseline="-25000" dirty="0" smtClean="0">
                    <a:latin typeface="Arial" pitchFamily="34" charset="0"/>
                    <a:cs typeface="Arial" pitchFamily="34" charset="0"/>
                  </a:rPr>
                  <a:t>2</a:t>
                </a: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O (</a:t>
                </a:r>
                <a:r>
                  <a:rPr lang="en-US" altLang="ja-JP" i="1" dirty="0" smtClean="0">
                    <a:latin typeface="Arial" pitchFamily="34" charset="0"/>
                    <a:cs typeface="Arial" pitchFamily="34" charset="0"/>
                  </a:rPr>
                  <a:t>J</a:t>
                </a:r>
                <a:r>
                  <a:rPr lang="en-US" altLang="ja-JP" i="1" baseline="-25000" dirty="0" smtClean="0">
                    <a:latin typeface="Arial" pitchFamily="34" charset="0"/>
                    <a:cs typeface="Arial" pitchFamily="34" charset="0"/>
                  </a:rPr>
                  <a:t>KaKc</a:t>
                </a:r>
                <a:r>
                  <a:rPr lang="en-US" altLang="ja-JP" i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= 0</a:t>
                </a:r>
                <a:r>
                  <a:rPr lang="en-US" altLang="ja-JP" baseline="-25000" dirty="0" smtClean="0">
                    <a:latin typeface="Arial" pitchFamily="34" charset="0"/>
                    <a:cs typeface="Arial" pitchFamily="34" charset="0"/>
                  </a:rPr>
                  <a:t>00</a:t>
                </a:r>
                <a:r>
                  <a:rPr lang="en-US" altLang="ja-JP" dirty="0" smtClean="0">
                    <a:latin typeface="Arial" pitchFamily="34" charset="0"/>
                    <a:cs typeface="Arial" pitchFamily="34" charset="0"/>
                  </a:rPr>
                  <a:t>)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1" name="グループ化 43"/>
            <p:cNvGrpSpPr/>
            <p:nvPr/>
          </p:nvGrpSpPr>
          <p:grpSpPr>
            <a:xfrm>
              <a:off x="1504256" y="4008512"/>
              <a:ext cx="1008112" cy="1800200"/>
              <a:chOff x="3257848" y="4029224"/>
              <a:chExt cx="1008112" cy="1800200"/>
            </a:xfrm>
          </p:grpSpPr>
          <p:cxnSp>
            <p:nvCxnSpPr>
              <p:cNvPr id="48" name="直線コネクタ 47"/>
              <p:cNvCxnSpPr/>
              <p:nvPr/>
            </p:nvCxnSpPr>
            <p:spPr>
              <a:xfrm>
                <a:off x="3257848" y="4029224"/>
                <a:ext cx="1008112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/>
              <p:cNvCxnSpPr/>
              <p:nvPr/>
            </p:nvCxnSpPr>
            <p:spPr>
              <a:xfrm>
                <a:off x="3257848" y="5829424"/>
                <a:ext cx="1008112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/>
              <p:cNvCxnSpPr/>
              <p:nvPr/>
            </p:nvCxnSpPr>
            <p:spPr>
              <a:xfrm>
                <a:off x="3761904" y="4029224"/>
                <a:ext cx="0" cy="1800200"/>
              </a:xfrm>
              <a:prstGeom prst="straightConnector1">
                <a:avLst/>
              </a:prstGeom>
              <a:ln w="25400"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テキスト ボックス 17"/>
            <p:cNvSpPr txBox="1"/>
            <p:nvPr/>
          </p:nvSpPr>
          <p:spPr>
            <a:xfrm>
              <a:off x="2082416" y="4442883"/>
              <a:ext cx="3336066" cy="109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sym typeface="Symbol"/>
                </a:rPr>
                <a:t>回転エネルギー差</a:t>
              </a:r>
              <a:r>
                <a:rPr lang="en-US" dirty="0" smtClean="0">
                  <a:sym typeface="Symbol"/>
                </a:rPr>
                <a:t> </a:t>
              </a:r>
            </a:p>
            <a:p>
              <a:pPr algn="ctr"/>
              <a:r>
                <a:rPr lang="en-US" dirty="0" smtClean="0">
                  <a:sym typeface="Symbol"/>
                </a:rPr>
                <a:t> 34.2 K</a:t>
              </a:r>
              <a:endParaRPr lang="en-US" dirty="0"/>
            </a:p>
          </p:txBody>
        </p:sp>
        <p:grpSp>
          <p:nvGrpSpPr>
            <p:cNvPr id="12" name="グループ化 30"/>
            <p:cNvGrpSpPr/>
            <p:nvPr/>
          </p:nvGrpSpPr>
          <p:grpSpPr>
            <a:xfrm rot="13055154">
              <a:off x="1577292" y="2308347"/>
              <a:ext cx="799717" cy="692346"/>
              <a:chOff x="2316914" y="1705933"/>
              <a:chExt cx="799717" cy="692346"/>
            </a:xfrm>
          </p:grpSpPr>
          <p:sp>
            <p:nvSpPr>
              <p:cNvPr id="46" name="正方形/長方形 45"/>
              <p:cNvSpPr/>
              <p:nvPr/>
            </p:nvSpPr>
            <p:spPr>
              <a:xfrm>
                <a:off x="2316914" y="2352560"/>
                <a:ext cx="648072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 rot="6300000">
                <a:off x="2769736" y="2007109"/>
                <a:ext cx="648072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0" name="円/楕円 19"/>
            <p:cNvSpPr/>
            <p:nvPr/>
          </p:nvSpPr>
          <p:spPr>
            <a:xfrm>
              <a:off x="1666052" y="1920280"/>
              <a:ext cx="576064" cy="672075"/>
            </a:xfrm>
            <a:prstGeom prst="ellipse">
              <a:avLst/>
            </a:prstGeom>
            <a:gradFill flip="none" rotWithShape="1">
              <a:gsLst>
                <a:gs pos="80000">
                  <a:srgbClr val="FF0000"/>
                </a:gs>
                <a:gs pos="0">
                  <a:schemeClr val="bg1"/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テキスト ボックス 15"/>
            <p:cNvSpPr txBox="1"/>
            <p:nvPr/>
          </p:nvSpPr>
          <p:spPr>
            <a:xfrm>
              <a:off x="1667320" y="1939801"/>
              <a:ext cx="576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 smtClean="0">
                  <a:latin typeface="Arial" pitchFamily="34" charset="0"/>
                  <a:ea typeface="+mj-ea"/>
                  <a:cs typeface="Arial" pitchFamily="34" charset="0"/>
                </a:rPr>
                <a:t>O</a:t>
              </a:r>
              <a:endParaRPr lang="ja-JP" altLang="en-US" dirty="0"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  <p:grpSp>
          <p:nvGrpSpPr>
            <p:cNvPr id="14" name="グループ化 31"/>
            <p:cNvGrpSpPr/>
            <p:nvPr/>
          </p:nvGrpSpPr>
          <p:grpSpPr>
            <a:xfrm>
              <a:off x="2224336" y="2321595"/>
              <a:ext cx="576064" cy="646331"/>
              <a:chOff x="3760254" y="3179068"/>
              <a:chExt cx="576064" cy="646331"/>
            </a:xfrm>
          </p:grpSpPr>
          <p:sp>
            <p:nvSpPr>
              <p:cNvPr id="44" name="円/楕円 13"/>
              <p:cNvSpPr/>
              <p:nvPr/>
            </p:nvSpPr>
            <p:spPr>
              <a:xfrm>
                <a:off x="3791495" y="3212976"/>
                <a:ext cx="514343" cy="6000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3760254" y="3179068"/>
                <a:ext cx="5760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 smtClean="0">
                    <a:latin typeface="Arial" pitchFamily="34" charset="0"/>
                    <a:ea typeface="+mj-ea"/>
                    <a:cs typeface="Arial" pitchFamily="34" charset="0"/>
                  </a:rPr>
                  <a:t>H</a:t>
                </a:r>
                <a:endParaRPr lang="ja-JP" altLang="en-US" dirty="0">
                  <a:latin typeface="Arial" pitchFamily="34" charset="0"/>
                  <a:ea typeface="+mj-ea"/>
                  <a:cs typeface="Arial" pitchFamily="34" charset="0"/>
                </a:endParaRPr>
              </a:p>
            </p:txBody>
          </p:sp>
        </p:grpSp>
        <p:cxnSp>
          <p:nvCxnSpPr>
            <p:cNvPr id="28" name="直線矢印コネクタ 27"/>
            <p:cNvCxnSpPr/>
            <p:nvPr/>
          </p:nvCxnSpPr>
          <p:spPr>
            <a:xfrm>
              <a:off x="874972" y="2712368"/>
              <a:ext cx="108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円/楕円 28"/>
            <p:cNvSpPr/>
            <p:nvPr/>
          </p:nvSpPr>
          <p:spPr>
            <a:xfrm>
              <a:off x="1140661" y="2352328"/>
              <a:ext cx="514343" cy="60006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110308" y="2320161"/>
              <a:ext cx="576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 smtClean="0">
                  <a:latin typeface="Arial" pitchFamily="34" charset="0"/>
                  <a:ea typeface="+mj-ea"/>
                  <a:cs typeface="Arial" pitchFamily="34" charset="0"/>
                </a:rPr>
                <a:t>H</a:t>
              </a:r>
              <a:endParaRPr lang="ja-JP" altLang="en-US" dirty="0"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-1100336" y="3144416"/>
              <a:ext cx="5998266" cy="62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 smtClean="0">
                  <a:latin typeface="Arial" pitchFamily="34" charset="0"/>
                  <a:cs typeface="Arial" pitchFamily="34" charset="0"/>
                </a:rPr>
                <a:t>Ortho-H</a:t>
              </a:r>
              <a:r>
                <a:rPr lang="en-US" altLang="ja-JP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altLang="ja-JP" dirty="0" smtClean="0">
                  <a:latin typeface="Arial" pitchFamily="34" charset="0"/>
                  <a:cs typeface="Arial" pitchFamily="34" charset="0"/>
                </a:rPr>
                <a:t>O (</a:t>
              </a:r>
              <a:r>
                <a:rPr lang="en-US" altLang="ja-JP" i="1" dirty="0" err="1" smtClean="0">
                  <a:latin typeface="Arial" pitchFamily="34" charset="0"/>
                  <a:cs typeface="Arial" pitchFamily="34" charset="0"/>
                </a:rPr>
                <a:t>J</a:t>
              </a:r>
              <a:r>
                <a:rPr lang="en-US" altLang="ja-JP" i="1" baseline="-25000" dirty="0" err="1" smtClean="0">
                  <a:latin typeface="Arial" pitchFamily="34" charset="0"/>
                  <a:cs typeface="Arial" pitchFamily="34" charset="0"/>
                </a:rPr>
                <a:t>KaKc</a:t>
              </a:r>
              <a:r>
                <a:rPr lang="en-US" altLang="ja-JP" i="1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ja-JP" dirty="0" smtClean="0">
                  <a:latin typeface="Arial" pitchFamily="34" charset="0"/>
                  <a:cs typeface="Arial" pitchFamily="34" charset="0"/>
                </a:rPr>
                <a:t>= 1</a:t>
              </a:r>
              <a:r>
                <a:rPr lang="en-US" altLang="ja-JP" baseline="-25000" dirty="0" smtClean="0">
                  <a:latin typeface="Arial" pitchFamily="34" charset="0"/>
                  <a:cs typeface="Arial" pitchFamily="34" charset="0"/>
                </a:rPr>
                <a:t>01</a:t>
              </a:r>
              <a:r>
                <a:rPr lang="en-US" altLang="ja-JP" dirty="0" smtClean="0">
                  <a:latin typeface="Arial" pitchFamily="34" charset="0"/>
                  <a:cs typeface="Arial" pitchFamily="34" charset="0"/>
                </a:rPr>
                <a:t>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" name="グループ化 30"/>
            <p:cNvGrpSpPr/>
            <p:nvPr/>
          </p:nvGrpSpPr>
          <p:grpSpPr>
            <a:xfrm rot="13055154">
              <a:off x="3665524" y="2308347"/>
              <a:ext cx="799717" cy="692346"/>
              <a:chOff x="2316914" y="1705933"/>
              <a:chExt cx="799717" cy="692346"/>
            </a:xfrm>
          </p:grpSpPr>
          <p:sp>
            <p:nvSpPr>
              <p:cNvPr id="42" name="正方形/長方形 41"/>
              <p:cNvSpPr/>
              <p:nvPr/>
            </p:nvSpPr>
            <p:spPr>
              <a:xfrm>
                <a:off x="2316914" y="2352560"/>
                <a:ext cx="648072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 rot="6300000">
                <a:off x="2769736" y="2007109"/>
                <a:ext cx="648072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3" name="円/楕円 32"/>
            <p:cNvSpPr/>
            <p:nvPr/>
          </p:nvSpPr>
          <p:spPr>
            <a:xfrm>
              <a:off x="3754284" y="1920280"/>
              <a:ext cx="576064" cy="672075"/>
            </a:xfrm>
            <a:prstGeom prst="ellipse">
              <a:avLst/>
            </a:prstGeom>
            <a:gradFill flip="none" rotWithShape="1">
              <a:gsLst>
                <a:gs pos="80000">
                  <a:srgbClr val="FF0000"/>
                </a:gs>
                <a:gs pos="0">
                  <a:schemeClr val="bg1"/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テキスト ボックス 15"/>
            <p:cNvSpPr txBox="1"/>
            <p:nvPr/>
          </p:nvSpPr>
          <p:spPr>
            <a:xfrm>
              <a:off x="3755552" y="1939801"/>
              <a:ext cx="576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 smtClean="0">
                  <a:latin typeface="Arial" pitchFamily="34" charset="0"/>
                  <a:ea typeface="+mj-ea"/>
                  <a:cs typeface="Arial" pitchFamily="34" charset="0"/>
                </a:rPr>
                <a:t>O</a:t>
              </a:r>
              <a:endParaRPr lang="ja-JP" altLang="en-US" dirty="0"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  <p:grpSp>
          <p:nvGrpSpPr>
            <p:cNvPr id="16" name="グループ化 31"/>
            <p:cNvGrpSpPr/>
            <p:nvPr/>
          </p:nvGrpSpPr>
          <p:grpSpPr>
            <a:xfrm>
              <a:off x="4312568" y="2064296"/>
              <a:ext cx="576064" cy="1080000"/>
              <a:chOff x="3760254" y="2921769"/>
              <a:chExt cx="576064" cy="1080000"/>
            </a:xfrm>
          </p:grpSpPr>
          <p:cxnSp>
            <p:nvCxnSpPr>
              <p:cNvPr id="39" name="直線矢印コネクタ 38"/>
              <p:cNvCxnSpPr/>
              <p:nvPr/>
            </p:nvCxnSpPr>
            <p:spPr>
              <a:xfrm>
                <a:off x="4049174" y="2921769"/>
                <a:ext cx="0" cy="10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円/楕円 13"/>
              <p:cNvSpPr/>
              <p:nvPr/>
            </p:nvSpPr>
            <p:spPr>
              <a:xfrm>
                <a:off x="3791495" y="3212976"/>
                <a:ext cx="514343" cy="6000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3760254" y="3179068"/>
                <a:ext cx="5760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 smtClean="0">
                    <a:latin typeface="Arial" pitchFamily="34" charset="0"/>
                    <a:ea typeface="+mj-ea"/>
                    <a:cs typeface="Arial" pitchFamily="34" charset="0"/>
                  </a:rPr>
                  <a:t>H</a:t>
                </a:r>
                <a:endParaRPr lang="ja-JP" altLang="en-US" dirty="0">
                  <a:latin typeface="Arial" pitchFamily="34" charset="0"/>
                  <a:ea typeface="+mj-ea"/>
                  <a:cs typeface="Arial" pitchFamily="34" charset="0"/>
                </a:endParaRPr>
              </a:p>
            </p:txBody>
          </p:sp>
        </p:grpSp>
        <p:cxnSp>
          <p:nvCxnSpPr>
            <p:cNvPr id="36" name="直線矢印コネクタ 35"/>
            <p:cNvCxnSpPr/>
            <p:nvPr/>
          </p:nvCxnSpPr>
          <p:spPr>
            <a:xfrm>
              <a:off x="3485684" y="2064296"/>
              <a:ext cx="0" cy="10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円/楕円 36"/>
            <p:cNvSpPr/>
            <p:nvPr/>
          </p:nvSpPr>
          <p:spPr>
            <a:xfrm>
              <a:off x="3228893" y="2352328"/>
              <a:ext cx="514343" cy="60006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3198540" y="2320161"/>
              <a:ext cx="576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 smtClean="0">
                  <a:latin typeface="Arial" pitchFamily="34" charset="0"/>
                  <a:ea typeface="+mj-ea"/>
                  <a:cs typeface="Arial" pitchFamily="34" charset="0"/>
                </a:rPr>
                <a:t>H</a:t>
              </a:r>
              <a:endParaRPr lang="ja-JP" altLang="en-US" dirty="0"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sp>
        <p:nvSpPr>
          <p:cNvPr id="79" name="テキスト ボックス 78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・</a:t>
            </a:r>
            <a:endParaRPr lang="en-US" sz="1400" dirty="0" smtClean="0"/>
          </a:p>
        </p:txBody>
      </p:sp>
      <p:sp>
        <p:nvSpPr>
          <p:cNvPr id="80" name="正方形/長方形 79"/>
          <p:cNvSpPr/>
          <p:nvPr/>
        </p:nvSpPr>
        <p:spPr>
          <a:xfrm>
            <a:off x="0" y="443711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核スピン温度：　</a:t>
            </a:r>
            <a:r>
              <a:rPr lang="en-US" altLang="ja-JP" dirty="0" smtClean="0">
                <a:solidFill>
                  <a:srgbClr val="0000FF"/>
                </a:solidFill>
              </a:rPr>
              <a:t>OPR </a:t>
            </a:r>
            <a:r>
              <a:rPr lang="ja-JP" altLang="en-US" dirty="0" smtClean="0">
                <a:solidFill>
                  <a:srgbClr val="0000FF"/>
                </a:solidFill>
              </a:rPr>
              <a:t>について熱力学的平衡を仮定したときの温度．</a:t>
            </a:r>
            <a:endParaRPr lang="en-US" altLang="ja-JP" dirty="0" smtClean="0">
              <a:solidFill>
                <a:srgbClr val="0000FF"/>
              </a:solidFill>
            </a:endParaRPr>
          </a:p>
          <a:p>
            <a:pPr algn="ctr"/>
            <a:r>
              <a:rPr lang="en-US" altLang="ja-JP" dirty="0" smtClean="0">
                <a:solidFill>
                  <a:srgbClr val="0000FF"/>
                </a:solidFill>
                <a:cs typeface="Arial" pitchFamily="34" charset="0"/>
              </a:rPr>
              <a:t>50 K </a:t>
            </a:r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以下では，最低回転準位のエネルギー差</a:t>
            </a:r>
            <a:r>
              <a:rPr lang="en-US" altLang="ja-JP" dirty="0" smtClean="0">
                <a:solidFill>
                  <a:srgbClr val="0000FF"/>
                </a:solidFill>
                <a:cs typeface="Arial" pitchFamily="34" charset="0"/>
              </a:rPr>
              <a:t>(34.2 K)</a:t>
            </a:r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から，</a:t>
            </a:r>
            <a:r>
              <a:rPr lang="en-US" altLang="ja-JP" dirty="0" smtClean="0">
                <a:solidFill>
                  <a:srgbClr val="0000FF"/>
                </a:solidFill>
                <a:cs typeface="Arial" pitchFamily="34" charset="0"/>
              </a:rPr>
              <a:t>OPR </a:t>
            </a:r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は</a:t>
            </a:r>
            <a:r>
              <a:rPr lang="en-US" altLang="ja-JP" dirty="0" smtClean="0">
                <a:solidFill>
                  <a:srgbClr val="0000FF"/>
                </a:solidFill>
                <a:cs typeface="Arial" pitchFamily="34" charset="0"/>
              </a:rPr>
              <a:t>3 </a:t>
            </a:r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より小さくなる．</a:t>
            </a:r>
            <a:endParaRPr lang="en-US" altLang="ja-JP" dirty="0" smtClean="0">
              <a:solidFill>
                <a:srgbClr val="0000FF"/>
              </a:solidFill>
              <a:cs typeface="Arial" pitchFamily="34" charset="0"/>
            </a:endParaRPr>
          </a:p>
        </p:txBody>
      </p:sp>
      <p:grpSp>
        <p:nvGrpSpPr>
          <p:cNvPr id="94" name="グループ化 52"/>
          <p:cNvGrpSpPr/>
          <p:nvPr/>
        </p:nvGrpSpPr>
        <p:grpSpPr>
          <a:xfrm>
            <a:off x="35496" y="388539"/>
            <a:ext cx="5519216" cy="3845323"/>
            <a:chOff x="-299144" y="764704"/>
            <a:chExt cx="6621462" cy="4613275"/>
          </a:xfrm>
        </p:grpSpPr>
        <p:graphicFrame>
          <p:nvGraphicFramePr>
            <p:cNvPr id="95" name="Object 3"/>
            <p:cNvGraphicFramePr>
              <a:graphicFrameLocks noChangeAspect="1"/>
            </p:cNvGraphicFramePr>
            <p:nvPr/>
          </p:nvGraphicFramePr>
          <p:xfrm>
            <a:off x="-299144" y="764704"/>
            <a:ext cx="6621462" cy="4613275"/>
          </p:xfrm>
          <a:graphic>
            <a:graphicData uri="http://schemas.openxmlformats.org/presentationml/2006/ole">
              <p:oleObj spid="_x0000_s964613" name="ｸﾞﾗﾌ" r:id="rId4" imgW="4129200" imgH="2877120" progId="Origin50.Graph">
                <p:embed/>
              </p:oleObj>
            </a:graphicData>
          </a:graphic>
        </p:graphicFrame>
        <p:sp>
          <p:nvSpPr>
            <p:cNvPr id="96" name="円/楕円 95"/>
            <p:cNvSpPr/>
            <p:nvPr/>
          </p:nvSpPr>
          <p:spPr>
            <a:xfrm>
              <a:off x="2964964" y="1305535"/>
              <a:ext cx="1177528" cy="1080120"/>
            </a:xfrm>
            <a:prstGeom prst="ellipse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>
                <a:cs typeface="Arial" pitchFamily="34" charset="0"/>
              </a:endParaRPr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3329184" y="1542203"/>
              <a:ext cx="25202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800" dirty="0" smtClean="0">
                  <a:cs typeface="Arial" pitchFamily="34" charset="0"/>
                </a:rPr>
                <a:t>彗星</a:t>
              </a:r>
              <a:r>
                <a:rPr lang="en-US" altLang="ja-JP" sz="1800" dirty="0" smtClean="0">
                  <a:cs typeface="Arial" pitchFamily="34" charset="0"/>
                </a:rPr>
                <a:t> </a:t>
              </a:r>
            </a:p>
            <a:p>
              <a:pPr algn="ctr"/>
              <a:r>
                <a:rPr lang="ja-JP" altLang="en-US" sz="1800" dirty="0" smtClean="0">
                  <a:cs typeface="Arial" pitchFamily="34" charset="0"/>
                </a:rPr>
                <a:t>オルト：パラ</a:t>
              </a:r>
              <a:endParaRPr lang="en-US" altLang="ja-JP" sz="1800" dirty="0" smtClean="0">
                <a:cs typeface="Arial" pitchFamily="34" charset="0"/>
              </a:endParaRPr>
            </a:p>
            <a:p>
              <a:pPr algn="ctr"/>
              <a:r>
                <a:rPr lang="en-US" sz="1800" dirty="0" smtClean="0">
                  <a:cs typeface="Arial" pitchFamily="34" charset="0"/>
                </a:rPr>
                <a:t> = 2.0</a:t>
              </a:r>
              <a:r>
                <a:rPr lang="en-US" sz="1800" dirty="0" smtClean="0">
                  <a:cs typeface="Arial" pitchFamily="34" charset="0"/>
                  <a:sym typeface="Symbol"/>
                </a:rPr>
                <a:t></a:t>
              </a:r>
              <a:r>
                <a:rPr lang="en-US" sz="1800" dirty="0" smtClean="0">
                  <a:cs typeface="Arial" pitchFamily="34" charset="0"/>
                </a:rPr>
                <a:t>3.0 : 1</a:t>
              </a:r>
              <a:endParaRPr lang="en-US" sz="1800" dirty="0">
                <a:cs typeface="Arial" pitchFamily="34" charset="0"/>
              </a:endParaRPr>
            </a:p>
          </p:txBody>
        </p:sp>
        <p:sp>
          <p:nvSpPr>
            <p:cNvPr id="98" name="円/楕円 97"/>
            <p:cNvSpPr/>
            <p:nvPr/>
          </p:nvSpPr>
          <p:spPr>
            <a:xfrm rot="2143135">
              <a:off x="2342940" y="1010959"/>
              <a:ext cx="911389" cy="3820968"/>
            </a:xfrm>
            <a:prstGeom prst="ellipse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cs typeface="Arial" pitchFamily="34" charset="0"/>
              </a:endParaRPr>
            </a:p>
          </p:txBody>
        </p:sp>
        <p:sp>
          <p:nvSpPr>
            <p:cNvPr id="99" name="テキスト ボックス 98"/>
            <p:cNvSpPr txBox="1"/>
            <p:nvPr/>
          </p:nvSpPr>
          <p:spPr>
            <a:xfrm>
              <a:off x="2699792" y="2876743"/>
              <a:ext cx="27363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800" dirty="0" smtClean="0">
                  <a:cs typeface="Arial" pitchFamily="34" charset="0"/>
                </a:rPr>
                <a:t>星間雲</a:t>
              </a:r>
            </a:p>
            <a:p>
              <a:pPr algn="ctr"/>
              <a:r>
                <a:rPr lang="ja-JP" altLang="en-US" sz="1800" dirty="0" smtClean="0">
                  <a:cs typeface="Arial" pitchFamily="34" charset="0"/>
                </a:rPr>
                <a:t>原始惑星系円盤</a:t>
              </a:r>
              <a:endParaRPr lang="en-US" altLang="ja-JP" sz="1800" dirty="0" smtClean="0">
                <a:cs typeface="Arial" pitchFamily="34" charset="0"/>
              </a:endParaRPr>
            </a:p>
            <a:p>
              <a:pPr algn="ctr"/>
              <a:r>
                <a:rPr lang="ja-JP" altLang="en-US" sz="1800" dirty="0" smtClean="0">
                  <a:cs typeface="Arial" pitchFamily="34" charset="0"/>
                </a:rPr>
                <a:t>オルト：パラ</a:t>
              </a:r>
              <a:endParaRPr lang="en-US" altLang="ja-JP" sz="1800" dirty="0" smtClean="0">
                <a:cs typeface="Arial" pitchFamily="34" charset="0"/>
              </a:endParaRPr>
            </a:p>
            <a:p>
              <a:pPr algn="ctr"/>
              <a:r>
                <a:rPr lang="en-US" sz="1800" dirty="0" smtClean="0">
                  <a:cs typeface="Arial" pitchFamily="34" charset="0"/>
                </a:rPr>
                <a:t> = 0.1</a:t>
              </a:r>
              <a:r>
                <a:rPr lang="en-US" sz="1800" dirty="0" smtClean="0">
                  <a:cs typeface="Arial" pitchFamily="34" charset="0"/>
                  <a:sym typeface="Symbol"/>
                </a:rPr>
                <a:t>3.0</a:t>
              </a:r>
              <a:r>
                <a:rPr lang="en-US" sz="1800" dirty="0" smtClean="0">
                  <a:cs typeface="Arial" pitchFamily="34" charset="0"/>
                </a:rPr>
                <a:t> : 1</a:t>
              </a:r>
              <a:endParaRPr lang="en-US" sz="1800" dirty="0">
                <a:cs typeface="Arial" pitchFamily="34" charset="0"/>
              </a:endParaRPr>
            </a:p>
          </p:txBody>
        </p:sp>
      </p:grpSp>
      <p:sp>
        <p:nvSpPr>
          <p:cNvPr id="102" name="正方形/長方形 101"/>
          <p:cNvSpPr/>
          <p:nvPr/>
        </p:nvSpPr>
        <p:spPr>
          <a:xfrm>
            <a:off x="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cs typeface="Arial" pitchFamily="34" charset="0"/>
              </a:rPr>
              <a:t>宇宙の</a:t>
            </a:r>
            <a:r>
              <a:rPr lang="en-US" altLang="ja-JP" sz="2400" dirty="0" smtClean="0">
                <a:cs typeface="Arial" pitchFamily="34" charset="0"/>
              </a:rPr>
              <a:t>H</a:t>
            </a:r>
            <a:r>
              <a:rPr lang="en-US" altLang="ja-JP" sz="2400" baseline="-25000" dirty="0" smtClean="0">
                <a:cs typeface="Arial" pitchFamily="34" charset="0"/>
              </a:rPr>
              <a:t>2</a:t>
            </a:r>
            <a:r>
              <a:rPr lang="en-US" altLang="ja-JP" sz="2400" dirty="0" smtClean="0">
                <a:cs typeface="Arial" pitchFamily="34" charset="0"/>
              </a:rPr>
              <a:t>O</a:t>
            </a:r>
            <a:r>
              <a:rPr lang="ja-JP" altLang="en-US" sz="2400" dirty="0" smtClean="0">
                <a:cs typeface="Arial" pitchFamily="34" charset="0"/>
              </a:rPr>
              <a:t>の異常に低いオルソ／パラ比と核スピン温度</a:t>
            </a:r>
            <a:r>
              <a:rPr lang="ja-JP" altLang="en-US" sz="2400" dirty="0" smtClean="0"/>
              <a:t>（</a:t>
            </a:r>
            <a:r>
              <a:rPr lang="en-US" altLang="ja-JP" sz="2400" i="1" dirty="0" err="1" smtClean="0"/>
              <a:t>T</a:t>
            </a:r>
            <a:r>
              <a:rPr lang="en-US" altLang="ja-JP" sz="2400" baseline="-25000" dirty="0" err="1" smtClean="0"/>
              <a:t>spin</a:t>
            </a:r>
            <a:r>
              <a:rPr lang="ja-JP" altLang="en-US" sz="2400" dirty="0" smtClean="0"/>
              <a:t>）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0" y="5301208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・宇宙で </a:t>
            </a:r>
            <a:r>
              <a:rPr lang="en-US" altLang="ja-JP" dirty="0" smtClean="0">
                <a:solidFill>
                  <a:srgbClr val="0000FF"/>
                </a:solidFill>
                <a:cs typeface="Arial" pitchFamily="34" charset="0"/>
              </a:rPr>
              <a:t>3 </a:t>
            </a:r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より小さい</a:t>
            </a:r>
            <a:r>
              <a:rPr lang="en-US" altLang="ja-JP" dirty="0" smtClean="0">
                <a:solidFill>
                  <a:srgbClr val="0000FF"/>
                </a:solidFill>
                <a:cs typeface="Arial" pitchFamily="34" charset="0"/>
              </a:rPr>
              <a:t>OPR</a:t>
            </a:r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　</a:t>
            </a:r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  <a:sym typeface="Symbol"/>
              </a:rPr>
              <a:t>　</a:t>
            </a:r>
            <a:r>
              <a:rPr lang="en-US" altLang="ja-JP" i="1" dirty="0" err="1" smtClean="0">
                <a:solidFill>
                  <a:srgbClr val="0000FF"/>
                </a:solidFill>
                <a:cs typeface="Arial" pitchFamily="34" charset="0"/>
              </a:rPr>
              <a:t>T</a:t>
            </a:r>
            <a:r>
              <a:rPr lang="en-US" altLang="ja-JP" baseline="-25000" dirty="0" err="1" smtClean="0">
                <a:solidFill>
                  <a:srgbClr val="0000FF"/>
                </a:solidFill>
                <a:cs typeface="Arial" pitchFamily="34" charset="0"/>
              </a:rPr>
              <a:t>spin</a:t>
            </a:r>
            <a:r>
              <a:rPr lang="en-US" altLang="ja-JP" dirty="0" smtClean="0">
                <a:solidFill>
                  <a:srgbClr val="0000FF"/>
                </a:solidFill>
                <a:cs typeface="Arial" pitchFamily="34" charset="0"/>
              </a:rPr>
              <a:t> </a:t>
            </a:r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は</a:t>
            </a:r>
            <a:r>
              <a:rPr lang="en-US" altLang="ja-JP" dirty="0" smtClean="0">
                <a:solidFill>
                  <a:srgbClr val="0000FF"/>
                </a:solidFill>
                <a:cs typeface="Arial" pitchFamily="34" charset="0"/>
              </a:rPr>
              <a:t>50 K </a:t>
            </a:r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以下．</a:t>
            </a:r>
            <a:endParaRPr lang="en-US" altLang="ja-JP" dirty="0" smtClean="0">
              <a:cs typeface="Arial" pitchFamily="34" charset="0"/>
            </a:endParaRPr>
          </a:p>
          <a:p>
            <a:pPr algn="ctr"/>
            <a:r>
              <a:rPr lang="ja-JP" altLang="en-US" dirty="0" smtClean="0">
                <a:cs typeface="Arial" pitchFamily="34" charset="0"/>
              </a:rPr>
              <a:t>・光放出や分子との非反応性衝突による</a:t>
            </a:r>
            <a:r>
              <a:rPr lang="en-US" altLang="ja-JP" dirty="0" smtClean="0">
                <a:cs typeface="Arial" pitchFamily="34" charset="0"/>
              </a:rPr>
              <a:t>H</a:t>
            </a:r>
            <a:r>
              <a:rPr lang="en-US" altLang="ja-JP" baseline="-25000" dirty="0" smtClean="0">
                <a:cs typeface="Arial" pitchFamily="34" charset="0"/>
              </a:rPr>
              <a:t>2</a:t>
            </a:r>
            <a:r>
              <a:rPr lang="en-US" altLang="ja-JP" dirty="0" smtClean="0">
                <a:cs typeface="Arial" pitchFamily="34" charset="0"/>
              </a:rPr>
              <a:t>O</a:t>
            </a:r>
            <a:r>
              <a:rPr lang="ja-JP" altLang="en-US" dirty="0" smtClean="0">
                <a:cs typeface="Arial" pitchFamily="34" charset="0"/>
              </a:rPr>
              <a:t>のオルソパラ転換は宇宙年齢よりも遅い．</a:t>
            </a:r>
            <a:endParaRPr lang="en-US" altLang="ja-JP" dirty="0" smtClean="0">
              <a:cs typeface="Arial" pitchFamily="34" charset="0"/>
            </a:endParaRPr>
          </a:p>
          <a:p>
            <a:pPr algn="ctr"/>
            <a:r>
              <a:rPr lang="en-US" dirty="0" smtClean="0">
                <a:cs typeface="Arial" pitchFamily="34" charset="0"/>
                <a:sym typeface="Symbol"/>
              </a:rPr>
              <a:t></a:t>
            </a:r>
            <a:endParaRPr lang="en-US" dirty="0" smtClean="0">
              <a:cs typeface="Arial" pitchFamily="34" charset="0"/>
            </a:endParaRPr>
          </a:p>
          <a:p>
            <a:pPr algn="ctr"/>
            <a:r>
              <a:rPr lang="ja-JP" altLang="en-US" dirty="0" smtClean="0">
                <a:solidFill>
                  <a:srgbClr val="FF0000"/>
                </a:solidFill>
                <a:cs typeface="Arial" pitchFamily="34" charset="0"/>
              </a:rPr>
              <a:t>オルソ／パラ比（核スピン温度）は，氷が低温な塵で生成した時点で決まる？（生成温度計？）</a:t>
            </a:r>
            <a:endParaRPr lang="en-US" b="1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4992473" y="6488668"/>
            <a:ext cx="4151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 smtClean="0"/>
              <a:t>Mumma</a:t>
            </a:r>
            <a:r>
              <a:rPr lang="en-US" dirty="0" smtClean="0"/>
              <a:t> et al., Science 232 (1986).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30"/>
          <p:cNvSpPr/>
          <p:nvPr/>
        </p:nvSpPr>
        <p:spPr>
          <a:xfrm>
            <a:off x="0" y="5725"/>
            <a:ext cx="9144000" cy="830987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sz="2400" i="1" dirty="0" err="1" smtClean="0">
                <a:cs typeface="Arial" pitchFamily="34" charset="0"/>
              </a:rPr>
              <a:t>T</a:t>
            </a:r>
            <a:r>
              <a:rPr lang="en-US" altLang="ja-JP" sz="2400" baseline="-25000" dirty="0" err="1" smtClean="0">
                <a:cs typeface="Arial" pitchFamily="34" charset="0"/>
              </a:rPr>
              <a:t>spin</a:t>
            </a:r>
            <a:r>
              <a:rPr lang="en-US" altLang="ja-JP" sz="2400" dirty="0" smtClean="0">
                <a:cs typeface="Arial" pitchFamily="34" charset="0"/>
              </a:rPr>
              <a:t> reflects the water “ice” formation temperature ?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cs typeface="Arial" pitchFamily="34" charset="0"/>
              </a:rPr>
              <a:t>Comet ice was formed at 30 K 4.6 billion years ago ?</a:t>
            </a:r>
          </a:p>
        </p:txBody>
      </p:sp>
      <p:cxnSp>
        <p:nvCxnSpPr>
          <p:cNvPr id="36" name="直線コネクタ 35"/>
          <p:cNvCxnSpPr/>
          <p:nvPr/>
        </p:nvCxnSpPr>
        <p:spPr>
          <a:xfrm flipV="1">
            <a:off x="5493428" y="908720"/>
            <a:ext cx="5195" cy="18403"/>
          </a:xfrm>
          <a:prstGeom prst="line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V="1">
            <a:off x="5493299" y="908720"/>
            <a:ext cx="5322" cy="18403"/>
          </a:xfrm>
          <a:prstGeom prst="line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0" y="971491"/>
            <a:ext cx="5364088" cy="923320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00FF"/>
                </a:solidFill>
                <a:cs typeface="Arial" pitchFamily="34" charset="0"/>
              </a:rPr>
              <a:t>Interstellar clouds / Proto-planetary disks</a:t>
            </a:r>
          </a:p>
          <a:p>
            <a:pPr algn="ctr"/>
            <a:r>
              <a:rPr lang="en-US" altLang="ja-JP" dirty="0" smtClean="0">
                <a:cs typeface="Arial" pitchFamily="34" charset="0"/>
              </a:rPr>
              <a:t>H</a:t>
            </a:r>
            <a:r>
              <a:rPr lang="en-US" altLang="ja-JP" baseline="-25000" dirty="0" smtClean="0">
                <a:cs typeface="Arial" pitchFamily="34" charset="0"/>
              </a:rPr>
              <a:t>2</a:t>
            </a:r>
            <a:r>
              <a:rPr lang="en-US" altLang="ja-JP" dirty="0" smtClean="0">
                <a:cs typeface="Arial" pitchFamily="34" charset="0"/>
              </a:rPr>
              <a:t>O formation through dust surface reactions,</a:t>
            </a:r>
          </a:p>
          <a:p>
            <a:pPr algn="ctr"/>
            <a:r>
              <a:rPr lang="en-US" altLang="ja-JP" dirty="0" smtClean="0">
                <a:cs typeface="Arial" pitchFamily="34" charset="0"/>
              </a:rPr>
              <a:t>e.g., H atom addition to O, O</a:t>
            </a:r>
            <a:r>
              <a:rPr lang="en-US" altLang="ja-JP" baseline="-25000" dirty="0" smtClean="0">
                <a:cs typeface="Arial" pitchFamily="34" charset="0"/>
              </a:rPr>
              <a:t>2</a:t>
            </a:r>
            <a:r>
              <a:rPr lang="en-US" altLang="ja-JP" dirty="0" smtClean="0">
                <a:cs typeface="Arial" pitchFamily="34" charset="0"/>
              </a:rPr>
              <a:t>, and OH.</a:t>
            </a:r>
          </a:p>
        </p:txBody>
      </p:sp>
      <p:pic>
        <p:nvPicPr>
          <p:cNvPr id="44" name="Picture 2" descr="D:\羽馬\157nm氷光脱離\プレスリリース\彗星TH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743" y="1595851"/>
            <a:ext cx="2664296" cy="2900540"/>
          </a:xfrm>
          <a:prstGeom prst="rect">
            <a:avLst/>
          </a:prstGeom>
          <a:noFill/>
        </p:spPr>
      </p:pic>
      <p:sp>
        <p:nvSpPr>
          <p:cNvPr id="45" name="テキスト ボックス 44"/>
          <p:cNvSpPr txBox="1"/>
          <p:nvPr/>
        </p:nvSpPr>
        <p:spPr>
          <a:xfrm>
            <a:off x="6671807" y="3336238"/>
            <a:ext cx="2592288" cy="70787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FFFF00"/>
                </a:solidFill>
                <a:cs typeface="Arial" pitchFamily="34" charset="0"/>
              </a:rPr>
              <a:t>H</a:t>
            </a:r>
            <a:r>
              <a:rPr lang="en-US" altLang="ja-JP" sz="2000" baseline="-25000" dirty="0" smtClean="0">
                <a:solidFill>
                  <a:srgbClr val="FFFF00"/>
                </a:solidFill>
                <a:cs typeface="Arial" pitchFamily="34" charset="0"/>
              </a:rPr>
              <a:t>2</a:t>
            </a:r>
            <a:r>
              <a:rPr lang="en-US" altLang="ja-JP" sz="2000" dirty="0" smtClean="0">
                <a:solidFill>
                  <a:srgbClr val="FFFF00"/>
                </a:solidFill>
                <a:cs typeface="Arial" pitchFamily="34" charset="0"/>
              </a:rPr>
              <a:t>O </a:t>
            </a:r>
          </a:p>
          <a:p>
            <a:pPr algn="ctr"/>
            <a:r>
              <a:rPr lang="ja-JP" altLang="en-US" sz="2000" dirty="0" smtClean="0">
                <a:solidFill>
                  <a:srgbClr val="FFFF00"/>
                </a:solidFill>
                <a:cs typeface="Arial" pitchFamily="34" charset="0"/>
              </a:rPr>
              <a:t>（</a:t>
            </a:r>
            <a:r>
              <a:rPr lang="en-US" altLang="ja-JP" sz="2000" i="1" dirty="0" err="1" smtClean="0">
                <a:solidFill>
                  <a:srgbClr val="FFFF00"/>
                </a:solidFill>
                <a:cs typeface="Arial" pitchFamily="34" charset="0"/>
              </a:rPr>
              <a:t>T</a:t>
            </a:r>
            <a:r>
              <a:rPr lang="en-US" altLang="ja-JP" sz="2000" baseline="-25000" dirty="0" err="1" smtClean="0">
                <a:solidFill>
                  <a:srgbClr val="FFFF00"/>
                </a:solidFill>
                <a:cs typeface="Arial" pitchFamily="34" charset="0"/>
              </a:rPr>
              <a:t>spin</a:t>
            </a:r>
            <a:r>
              <a:rPr lang="ja-JP" altLang="en-US" sz="2000" dirty="0" smtClean="0">
                <a:solidFill>
                  <a:srgbClr val="FFFF00"/>
                </a:solidFill>
                <a:cs typeface="Arial" pitchFamily="34" charset="0"/>
              </a:rPr>
              <a:t>＝</a:t>
            </a:r>
            <a:r>
              <a:rPr lang="en-US" altLang="ja-JP" sz="2000" dirty="0" smtClean="0">
                <a:solidFill>
                  <a:srgbClr val="FFFF00"/>
                </a:solidFill>
                <a:cs typeface="Arial" pitchFamily="34" charset="0"/>
              </a:rPr>
              <a:t>30 K??</a:t>
            </a:r>
            <a:r>
              <a:rPr lang="ja-JP" altLang="en-US" sz="2000" dirty="0" smtClean="0">
                <a:solidFill>
                  <a:srgbClr val="FFFF00"/>
                </a:solidFill>
                <a:cs typeface="Arial" pitchFamily="34" charset="0"/>
              </a:rPr>
              <a:t>）</a:t>
            </a:r>
            <a:endParaRPr lang="en-US" altLang="ja-JP" sz="2000" dirty="0" smtClean="0">
              <a:solidFill>
                <a:srgbClr val="FFFF00"/>
              </a:solidFill>
              <a:cs typeface="Arial" pitchFamily="34" charset="0"/>
            </a:endParaRPr>
          </a:p>
        </p:txBody>
      </p:sp>
      <p:grpSp>
        <p:nvGrpSpPr>
          <p:cNvPr id="2" name="グループ化 117"/>
          <p:cNvGrpSpPr/>
          <p:nvPr/>
        </p:nvGrpSpPr>
        <p:grpSpPr>
          <a:xfrm>
            <a:off x="7008037" y="2603963"/>
            <a:ext cx="507598" cy="435590"/>
            <a:chOff x="4932040" y="3284984"/>
            <a:chExt cx="507598" cy="435590"/>
          </a:xfrm>
        </p:grpSpPr>
        <p:sp>
          <p:nvSpPr>
            <p:cNvPr id="48" name="円/楕円 47"/>
            <p:cNvSpPr/>
            <p:nvPr/>
          </p:nvSpPr>
          <p:spPr>
            <a:xfrm>
              <a:off x="5004048" y="3284984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4932040" y="3501008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5220072" y="342900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</p:grpSp>
      <p:sp>
        <p:nvSpPr>
          <p:cNvPr id="51" name="正方形/長方形 50"/>
          <p:cNvSpPr/>
          <p:nvPr/>
        </p:nvSpPr>
        <p:spPr>
          <a:xfrm>
            <a:off x="6095743" y="960458"/>
            <a:ext cx="2664296" cy="646321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00FF"/>
                </a:solidFill>
                <a:cs typeface="Arial" pitchFamily="34" charset="0"/>
              </a:rPr>
              <a:t>Comets</a:t>
            </a:r>
          </a:p>
          <a:p>
            <a:pPr algn="ctr"/>
            <a:r>
              <a:rPr lang="en-US" altLang="ja-JP" dirty="0" smtClean="0">
                <a:solidFill>
                  <a:srgbClr val="FF0000"/>
                </a:solidFill>
                <a:cs typeface="Arial" pitchFamily="34" charset="0"/>
              </a:rPr>
              <a:t>(Thermal desorption) </a:t>
            </a:r>
          </a:p>
        </p:txBody>
      </p:sp>
      <p:grpSp>
        <p:nvGrpSpPr>
          <p:cNvPr id="3" name="グループ化 93"/>
          <p:cNvGrpSpPr/>
          <p:nvPr/>
        </p:nvGrpSpPr>
        <p:grpSpPr>
          <a:xfrm>
            <a:off x="2927391" y="2257908"/>
            <a:ext cx="2376264" cy="1382611"/>
            <a:chOff x="3418256" y="5018745"/>
            <a:chExt cx="1513816" cy="880802"/>
          </a:xfrm>
        </p:grpSpPr>
        <p:grpSp>
          <p:nvGrpSpPr>
            <p:cNvPr id="4" name="グループ化 44"/>
            <p:cNvGrpSpPr/>
            <p:nvPr/>
          </p:nvGrpSpPr>
          <p:grpSpPr>
            <a:xfrm>
              <a:off x="3418256" y="5018745"/>
              <a:ext cx="1513816" cy="880802"/>
              <a:chOff x="1043608" y="5495316"/>
              <a:chExt cx="1944215" cy="1014374"/>
            </a:xfrm>
          </p:grpSpPr>
          <p:sp>
            <p:nvSpPr>
              <p:cNvPr id="55" name="円/楕円 54"/>
              <p:cNvSpPr/>
              <p:nvPr/>
            </p:nvSpPr>
            <p:spPr>
              <a:xfrm>
                <a:off x="1043608" y="5495316"/>
                <a:ext cx="1944215" cy="1014374"/>
              </a:xfrm>
              <a:prstGeom prst="ellipse">
                <a:avLst/>
              </a:prstGeom>
              <a:gradFill>
                <a:gsLst>
                  <a:gs pos="60000">
                    <a:srgbClr val="33CC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cs typeface="Arial" pitchFamily="34" charset="0"/>
                </a:endParaRPr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1529974" y="5726654"/>
                <a:ext cx="999445" cy="52145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cs typeface="Arial" pitchFamily="34" charset="0"/>
                </a:endParaRPr>
              </a:p>
            </p:txBody>
          </p:sp>
        </p:grpSp>
        <p:sp>
          <p:nvSpPr>
            <p:cNvPr id="54" name="テキスト ボックス 53"/>
            <p:cNvSpPr txBox="1"/>
            <p:nvPr/>
          </p:nvSpPr>
          <p:spPr>
            <a:xfrm>
              <a:off x="3777150" y="5255046"/>
              <a:ext cx="825718" cy="41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 smtClean="0">
                  <a:solidFill>
                    <a:schemeClr val="bg1"/>
                  </a:solidFill>
                  <a:cs typeface="Arial" pitchFamily="34" charset="0"/>
                </a:rPr>
                <a:t>Dust</a:t>
              </a:r>
            </a:p>
            <a:p>
              <a:pPr algn="ctr"/>
              <a:r>
                <a:rPr lang="en-US" altLang="ja-JP" b="1" dirty="0" smtClean="0">
                  <a:solidFill>
                    <a:srgbClr val="FFFF00"/>
                  </a:solidFill>
                  <a:cs typeface="Arial" pitchFamily="34" charset="0"/>
                </a:rPr>
                <a:t>30 K</a:t>
              </a:r>
            </a:p>
          </p:txBody>
        </p:sp>
      </p:grpSp>
      <p:sp>
        <p:nvSpPr>
          <p:cNvPr id="57" name="テキスト ボックス 56"/>
          <p:cNvSpPr txBox="1"/>
          <p:nvPr/>
        </p:nvSpPr>
        <p:spPr>
          <a:xfrm>
            <a:off x="2999399" y="3262963"/>
            <a:ext cx="2376264" cy="36933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ja-JP" dirty="0" smtClean="0">
                <a:cs typeface="Arial" pitchFamily="34" charset="0"/>
              </a:rPr>
              <a:t>H</a:t>
            </a:r>
            <a:r>
              <a:rPr lang="en-US" altLang="ja-JP" baseline="-25000" dirty="0" smtClean="0">
                <a:cs typeface="Arial" pitchFamily="34" charset="0"/>
              </a:rPr>
              <a:t>2</a:t>
            </a:r>
            <a:r>
              <a:rPr lang="en-US" altLang="ja-JP" dirty="0" smtClean="0">
                <a:cs typeface="Arial" pitchFamily="34" charset="0"/>
              </a:rPr>
              <a:t>O ice</a:t>
            </a:r>
          </a:p>
        </p:txBody>
      </p:sp>
      <p:sp>
        <p:nvSpPr>
          <p:cNvPr id="58" name="右矢印 57"/>
          <p:cNvSpPr/>
          <p:nvPr/>
        </p:nvSpPr>
        <p:spPr>
          <a:xfrm>
            <a:off x="5499359" y="2801878"/>
            <a:ext cx="504056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kumimoji="1" lang="ja-JP" altLang="en-US" dirty="0">
              <a:cs typeface="Arial" pitchFamily="34" charset="0"/>
            </a:endParaRPr>
          </a:p>
        </p:txBody>
      </p:sp>
      <p:grpSp>
        <p:nvGrpSpPr>
          <p:cNvPr id="5" name="グループ化 117"/>
          <p:cNvGrpSpPr/>
          <p:nvPr/>
        </p:nvGrpSpPr>
        <p:grpSpPr>
          <a:xfrm>
            <a:off x="7751927" y="2459947"/>
            <a:ext cx="507598" cy="435590"/>
            <a:chOff x="4932040" y="3284984"/>
            <a:chExt cx="507598" cy="435590"/>
          </a:xfrm>
        </p:grpSpPr>
        <p:sp>
          <p:nvSpPr>
            <p:cNvPr id="60" name="円/楕円 59"/>
            <p:cNvSpPr/>
            <p:nvPr/>
          </p:nvSpPr>
          <p:spPr>
            <a:xfrm>
              <a:off x="5004048" y="3284984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4932040" y="3501008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5220072" y="342900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</p:grpSp>
      <p:grpSp>
        <p:nvGrpSpPr>
          <p:cNvPr id="6" name="グループ化 117"/>
          <p:cNvGrpSpPr/>
          <p:nvPr/>
        </p:nvGrpSpPr>
        <p:grpSpPr>
          <a:xfrm>
            <a:off x="8183975" y="2819987"/>
            <a:ext cx="507598" cy="435590"/>
            <a:chOff x="4932040" y="3284984"/>
            <a:chExt cx="507598" cy="435590"/>
          </a:xfrm>
        </p:grpSpPr>
        <p:sp>
          <p:nvSpPr>
            <p:cNvPr id="64" name="円/楕円 63"/>
            <p:cNvSpPr/>
            <p:nvPr/>
          </p:nvSpPr>
          <p:spPr>
            <a:xfrm>
              <a:off x="5004048" y="3284984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4932040" y="3501008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  <p:sp>
          <p:nvSpPr>
            <p:cNvPr id="66" name="円/楕円 65"/>
            <p:cNvSpPr/>
            <p:nvPr/>
          </p:nvSpPr>
          <p:spPr>
            <a:xfrm>
              <a:off x="5220072" y="342900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</p:grpSp>
      <p:sp>
        <p:nvSpPr>
          <p:cNvPr id="69" name="右矢印 68"/>
          <p:cNvSpPr/>
          <p:nvPr/>
        </p:nvSpPr>
        <p:spPr>
          <a:xfrm>
            <a:off x="2207311" y="2780749"/>
            <a:ext cx="637580" cy="3643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グループ化 48"/>
          <p:cNvGrpSpPr/>
          <p:nvPr/>
        </p:nvGrpSpPr>
        <p:grpSpPr>
          <a:xfrm>
            <a:off x="-312969" y="2512487"/>
            <a:ext cx="2859487" cy="899022"/>
            <a:chOff x="2025523" y="4787572"/>
            <a:chExt cx="1440160" cy="452786"/>
          </a:xfrm>
        </p:grpSpPr>
        <p:sp>
          <p:nvSpPr>
            <p:cNvPr id="98" name="円/楕円 97"/>
            <p:cNvSpPr/>
            <p:nvPr/>
          </p:nvSpPr>
          <p:spPr>
            <a:xfrm>
              <a:off x="2356794" y="4787572"/>
              <a:ext cx="778195" cy="45278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テキスト ボックス 98"/>
            <p:cNvSpPr txBox="1"/>
            <p:nvPr/>
          </p:nvSpPr>
          <p:spPr>
            <a:xfrm>
              <a:off x="2025523" y="4835004"/>
              <a:ext cx="1440160" cy="325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 smtClean="0">
                  <a:solidFill>
                    <a:schemeClr val="bg1"/>
                  </a:solidFill>
                  <a:cs typeface="Arial" pitchFamily="34" charset="0"/>
                </a:rPr>
                <a:t>Dust</a:t>
              </a:r>
            </a:p>
            <a:p>
              <a:pPr algn="ctr"/>
              <a:r>
                <a:rPr lang="en-US" altLang="ja-JP" b="1" dirty="0" smtClean="0">
                  <a:solidFill>
                    <a:srgbClr val="FFFF00"/>
                  </a:solidFill>
                  <a:cs typeface="Arial" pitchFamily="34" charset="0"/>
                </a:rPr>
                <a:t>30 K</a:t>
              </a:r>
            </a:p>
          </p:txBody>
        </p:sp>
      </p:grpSp>
      <p:grpSp>
        <p:nvGrpSpPr>
          <p:cNvPr id="8" name="グループ化 110"/>
          <p:cNvGrpSpPr/>
          <p:nvPr/>
        </p:nvGrpSpPr>
        <p:grpSpPr>
          <a:xfrm>
            <a:off x="1223232" y="3335182"/>
            <a:ext cx="600228" cy="530360"/>
            <a:chOff x="93551" y="4597839"/>
            <a:chExt cx="474526" cy="419290"/>
          </a:xfrm>
        </p:grpSpPr>
        <p:sp>
          <p:nvSpPr>
            <p:cNvPr id="92" name="円/楕円 91"/>
            <p:cNvSpPr/>
            <p:nvPr/>
          </p:nvSpPr>
          <p:spPr>
            <a:xfrm>
              <a:off x="93551" y="4597839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107504" y="4725144"/>
              <a:ext cx="460573" cy="29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800" dirty="0" smtClean="0">
                  <a:latin typeface="Arial" pitchFamily="34" charset="0"/>
                  <a:cs typeface="Arial" pitchFamily="34" charset="0"/>
                </a:rPr>
                <a:t>H</a:t>
              </a:r>
              <a:endParaRPr lang="ja-JP" altLang="en-US" sz="18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グループ化 109"/>
          <p:cNvGrpSpPr/>
          <p:nvPr/>
        </p:nvGrpSpPr>
        <p:grpSpPr>
          <a:xfrm>
            <a:off x="927717" y="1832095"/>
            <a:ext cx="841584" cy="732976"/>
            <a:chOff x="165559" y="3883377"/>
            <a:chExt cx="665337" cy="579474"/>
          </a:xfrm>
        </p:grpSpPr>
        <p:sp>
          <p:nvSpPr>
            <p:cNvPr id="90" name="円/楕円 89"/>
            <p:cNvSpPr/>
            <p:nvPr/>
          </p:nvSpPr>
          <p:spPr>
            <a:xfrm>
              <a:off x="309576" y="4165792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テキスト ボックス 90"/>
            <p:cNvSpPr txBox="1"/>
            <p:nvPr/>
          </p:nvSpPr>
          <p:spPr>
            <a:xfrm>
              <a:off x="165559" y="3883377"/>
              <a:ext cx="665337" cy="29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800" dirty="0" smtClean="0">
                  <a:latin typeface="Arial" pitchFamily="34" charset="0"/>
                  <a:cs typeface="Arial" pitchFamily="34" charset="0"/>
                </a:rPr>
                <a:t>O</a:t>
              </a:r>
              <a:endParaRPr lang="ja-JP" altLang="en-US" sz="18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グループ化 106"/>
          <p:cNvGrpSpPr/>
          <p:nvPr/>
        </p:nvGrpSpPr>
        <p:grpSpPr>
          <a:xfrm>
            <a:off x="143112" y="3306719"/>
            <a:ext cx="841584" cy="694900"/>
            <a:chOff x="309575" y="4744308"/>
            <a:chExt cx="665337" cy="549372"/>
          </a:xfrm>
        </p:grpSpPr>
        <p:sp>
          <p:nvSpPr>
            <p:cNvPr id="87" name="円/楕円 86"/>
            <p:cNvSpPr/>
            <p:nvPr/>
          </p:nvSpPr>
          <p:spPr>
            <a:xfrm>
              <a:off x="525600" y="4744308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テキスト ボックス 87"/>
            <p:cNvSpPr txBox="1"/>
            <p:nvPr/>
          </p:nvSpPr>
          <p:spPr>
            <a:xfrm>
              <a:off x="309575" y="5001695"/>
              <a:ext cx="665337" cy="29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800" dirty="0" smtClean="0">
                  <a:latin typeface="Arial" pitchFamily="34" charset="0"/>
                  <a:cs typeface="Arial" pitchFamily="34" charset="0"/>
                </a:rPr>
                <a:t>O</a:t>
              </a:r>
              <a:r>
                <a:rPr lang="en-US" altLang="ja-JP" sz="18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ja-JP" altLang="en-US" sz="1800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円/楕円 88"/>
            <p:cNvSpPr/>
            <p:nvPr/>
          </p:nvSpPr>
          <p:spPr>
            <a:xfrm>
              <a:off x="674542" y="4797152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グループ化 108"/>
          <p:cNvGrpSpPr/>
          <p:nvPr/>
        </p:nvGrpSpPr>
        <p:grpSpPr>
          <a:xfrm>
            <a:off x="112565" y="2137350"/>
            <a:ext cx="582578" cy="659635"/>
            <a:chOff x="611559" y="4005064"/>
            <a:chExt cx="460573" cy="521492"/>
          </a:xfrm>
        </p:grpSpPr>
        <p:sp>
          <p:nvSpPr>
            <p:cNvPr id="85" name="円/楕円 84"/>
            <p:cNvSpPr/>
            <p:nvPr/>
          </p:nvSpPr>
          <p:spPr>
            <a:xfrm>
              <a:off x="791616" y="430699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テキスト ボックス 85"/>
            <p:cNvSpPr txBox="1"/>
            <p:nvPr/>
          </p:nvSpPr>
          <p:spPr>
            <a:xfrm>
              <a:off x="611559" y="4005064"/>
              <a:ext cx="460573" cy="29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800" dirty="0" smtClean="0">
                  <a:latin typeface="Arial" pitchFamily="34" charset="0"/>
                  <a:cs typeface="Arial" pitchFamily="34" charset="0"/>
                </a:rPr>
                <a:t>H</a:t>
              </a:r>
              <a:endParaRPr lang="ja-JP" altLang="en-US" sz="18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グループ化 107"/>
          <p:cNvGrpSpPr/>
          <p:nvPr/>
        </p:nvGrpSpPr>
        <p:grpSpPr>
          <a:xfrm>
            <a:off x="1791812" y="2269804"/>
            <a:ext cx="631523" cy="659634"/>
            <a:chOff x="944016" y="4328883"/>
            <a:chExt cx="499268" cy="521492"/>
          </a:xfrm>
        </p:grpSpPr>
        <p:sp>
          <p:nvSpPr>
            <p:cNvPr id="83" name="円/楕円 82"/>
            <p:cNvSpPr/>
            <p:nvPr/>
          </p:nvSpPr>
          <p:spPr>
            <a:xfrm>
              <a:off x="944016" y="4630809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982711" y="4328883"/>
              <a:ext cx="460573" cy="29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800" dirty="0" smtClean="0">
                  <a:latin typeface="Arial" pitchFamily="34" charset="0"/>
                  <a:cs typeface="Arial" pitchFamily="34" charset="0"/>
                </a:rPr>
                <a:t>H</a:t>
              </a:r>
              <a:endParaRPr lang="ja-JP" altLang="en-US" sz="18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グループ化 93"/>
          <p:cNvGrpSpPr/>
          <p:nvPr/>
        </p:nvGrpSpPr>
        <p:grpSpPr>
          <a:xfrm>
            <a:off x="1199199" y="4368483"/>
            <a:ext cx="2376264" cy="1382611"/>
            <a:chOff x="3418256" y="5018745"/>
            <a:chExt cx="1513816" cy="880802"/>
          </a:xfrm>
        </p:grpSpPr>
        <p:grpSp>
          <p:nvGrpSpPr>
            <p:cNvPr id="14" name="グループ化 44"/>
            <p:cNvGrpSpPr/>
            <p:nvPr/>
          </p:nvGrpSpPr>
          <p:grpSpPr>
            <a:xfrm>
              <a:off x="3418256" y="5018745"/>
              <a:ext cx="1513816" cy="880802"/>
              <a:chOff x="1043608" y="5495316"/>
              <a:chExt cx="1944215" cy="1014374"/>
            </a:xfrm>
          </p:grpSpPr>
          <p:sp>
            <p:nvSpPr>
              <p:cNvPr id="114" name="円/楕円 113"/>
              <p:cNvSpPr/>
              <p:nvPr/>
            </p:nvSpPr>
            <p:spPr>
              <a:xfrm>
                <a:off x="1043608" y="5495316"/>
                <a:ext cx="1944215" cy="1014374"/>
              </a:xfrm>
              <a:prstGeom prst="ellipse">
                <a:avLst/>
              </a:prstGeom>
              <a:gradFill>
                <a:gsLst>
                  <a:gs pos="60000">
                    <a:srgbClr val="33CC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dirty="0">
                  <a:cs typeface="Arial" pitchFamily="34" charset="0"/>
                </a:endParaRPr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529974" y="5726654"/>
                <a:ext cx="999445" cy="52145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dirty="0">
                  <a:cs typeface="Arial" pitchFamily="34" charset="0"/>
                </a:endParaRPr>
              </a:p>
            </p:txBody>
          </p:sp>
        </p:grpSp>
        <p:sp>
          <p:nvSpPr>
            <p:cNvPr id="113" name="テキスト ボックス 13"/>
            <p:cNvSpPr txBox="1"/>
            <p:nvPr/>
          </p:nvSpPr>
          <p:spPr>
            <a:xfrm>
              <a:off x="3777150" y="5313592"/>
              <a:ext cx="825718" cy="254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 smtClean="0">
                  <a:solidFill>
                    <a:schemeClr val="bg1"/>
                  </a:solidFill>
                  <a:cs typeface="Arial" pitchFamily="34" charset="0"/>
                </a:rPr>
                <a:t>Dust</a:t>
              </a:r>
            </a:p>
          </p:txBody>
        </p:sp>
      </p:grpSp>
      <p:sp>
        <p:nvSpPr>
          <p:cNvPr id="102" name="テキスト ボックス 101"/>
          <p:cNvSpPr txBox="1"/>
          <p:nvPr/>
        </p:nvSpPr>
        <p:spPr>
          <a:xfrm>
            <a:off x="1271207" y="5351195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cs typeface="Arial" pitchFamily="34" charset="0"/>
              </a:rPr>
              <a:t>H</a:t>
            </a:r>
            <a:r>
              <a:rPr lang="en-US" altLang="ja-JP" sz="2000" baseline="-25000" dirty="0" smtClean="0">
                <a:cs typeface="Arial" pitchFamily="34" charset="0"/>
              </a:rPr>
              <a:t>2</a:t>
            </a:r>
            <a:r>
              <a:rPr lang="en-US" altLang="ja-JP" sz="2000" dirty="0" smtClean="0">
                <a:cs typeface="Arial" pitchFamily="34" charset="0"/>
              </a:rPr>
              <a:t>O ice</a:t>
            </a: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3632112" y="5765194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cs typeface="Arial" pitchFamily="34" charset="0"/>
              </a:rPr>
              <a:t>photon</a:t>
            </a:r>
            <a:endParaRPr lang="ja-JP" altLang="en-US" sz="2000" dirty="0">
              <a:cs typeface="Arial" pitchFamily="34" charset="0"/>
            </a:endParaRPr>
          </a:p>
        </p:txBody>
      </p:sp>
      <p:grpSp>
        <p:nvGrpSpPr>
          <p:cNvPr id="15" name="グループ化 56"/>
          <p:cNvGrpSpPr/>
          <p:nvPr/>
        </p:nvGrpSpPr>
        <p:grpSpPr>
          <a:xfrm>
            <a:off x="2843808" y="3717032"/>
            <a:ext cx="3240360" cy="1152128"/>
            <a:chOff x="3932312" y="3514094"/>
            <a:chExt cx="3240360" cy="1152128"/>
          </a:xfrm>
        </p:grpSpPr>
        <p:sp>
          <p:nvSpPr>
            <p:cNvPr id="107" name="テキスト ボックス 106"/>
            <p:cNvSpPr txBox="1"/>
            <p:nvPr/>
          </p:nvSpPr>
          <p:spPr>
            <a:xfrm>
              <a:off x="3932312" y="3514094"/>
              <a:ext cx="3240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 smtClean="0">
                  <a:cs typeface="Arial" pitchFamily="34" charset="0"/>
                </a:rPr>
                <a:t>H</a:t>
              </a:r>
              <a:r>
                <a:rPr lang="en-US" altLang="ja-JP" sz="2000" baseline="-25000" dirty="0" smtClean="0">
                  <a:cs typeface="Arial" pitchFamily="34" charset="0"/>
                </a:rPr>
                <a:t>2</a:t>
              </a:r>
              <a:r>
                <a:rPr lang="en-US" altLang="ja-JP" sz="2000" dirty="0" smtClean="0">
                  <a:cs typeface="Arial" pitchFamily="34" charset="0"/>
                </a:rPr>
                <a:t>O</a:t>
              </a:r>
            </a:p>
            <a:p>
              <a:pPr algn="ctr"/>
              <a:r>
                <a:rPr lang="en-US" altLang="ja-JP" sz="2000" dirty="0" smtClean="0">
                  <a:cs typeface="Arial" pitchFamily="34" charset="0"/>
                </a:rPr>
                <a:t>(</a:t>
              </a:r>
              <a:r>
                <a:rPr lang="en-US" altLang="ja-JP" sz="2000" i="1" dirty="0" err="1" smtClean="0">
                  <a:cs typeface="Arial" pitchFamily="34" charset="0"/>
                </a:rPr>
                <a:t>T</a:t>
              </a:r>
              <a:r>
                <a:rPr lang="en-US" altLang="ja-JP" sz="2000" baseline="-25000" dirty="0" err="1" smtClean="0">
                  <a:cs typeface="Arial" pitchFamily="34" charset="0"/>
                </a:rPr>
                <a:t>spin</a:t>
              </a:r>
              <a:r>
                <a:rPr lang="ja-JP" altLang="en-US" sz="2000" dirty="0" smtClean="0">
                  <a:cs typeface="Arial" pitchFamily="34" charset="0"/>
                </a:rPr>
                <a:t>＝</a:t>
              </a:r>
              <a:r>
                <a:rPr lang="en-US" altLang="ja-JP" sz="2000" dirty="0" smtClean="0">
                  <a:cs typeface="Arial" pitchFamily="34" charset="0"/>
                </a:rPr>
                <a:t>30 K??)</a:t>
              </a:r>
            </a:p>
          </p:txBody>
        </p:sp>
        <p:grpSp>
          <p:nvGrpSpPr>
            <p:cNvPr id="16" name="グループ化 117"/>
            <p:cNvGrpSpPr/>
            <p:nvPr/>
          </p:nvGrpSpPr>
          <p:grpSpPr>
            <a:xfrm>
              <a:off x="5228456" y="4230632"/>
              <a:ext cx="507598" cy="435590"/>
              <a:chOff x="4932040" y="3284984"/>
              <a:chExt cx="507598" cy="435590"/>
            </a:xfrm>
          </p:grpSpPr>
          <p:sp>
            <p:nvSpPr>
              <p:cNvPr id="109" name="円/楕円 108"/>
              <p:cNvSpPr/>
              <p:nvPr/>
            </p:nvSpPr>
            <p:spPr>
              <a:xfrm>
                <a:off x="5004048" y="3284984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dirty="0">
                  <a:cs typeface="Arial" pitchFamily="34" charset="0"/>
                </a:endParaRPr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4932040" y="3501008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dirty="0">
                  <a:cs typeface="Arial" pitchFamily="34" charset="0"/>
                </a:endParaRPr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5220072" y="3429000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dirty="0">
                  <a:cs typeface="Arial" pitchFamily="34" charset="0"/>
                </a:endParaRPr>
              </a:p>
            </p:txBody>
          </p:sp>
        </p:grpSp>
      </p:grpSp>
      <p:sp>
        <p:nvSpPr>
          <p:cNvPr id="105" name="上矢印 104"/>
          <p:cNvSpPr/>
          <p:nvPr/>
        </p:nvSpPr>
        <p:spPr>
          <a:xfrm rot="3600000">
            <a:off x="3673701" y="4693282"/>
            <a:ext cx="357190" cy="458089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cs typeface="Arial" pitchFamily="34" charset="0"/>
            </a:endParaRPr>
          </a:p>
        </p:txBody>
      </p:sp>
      <p:sp>
        <p:nvSpPr>
          <p:cNvPr id="106" name="フリーフォーム 105"/>
          <p:cNvSpPr/>
          <p:nvPr/>
        </p:nvSpPr>
        <p:spPr>
          <a:xfrm rot="13500000" flipV="1">
            <a:off x="3798716" y="4969492"/>
            <a:ext cx="1122310" cy="936104"/>
          </a:xfrm>
          <a:custGeom>
            <a:avLst/>
            <a:gdLst>
              <a:gd name="connsiteX0" fmla="*/ 0 w 723900"/>
              <a:gd name="connsiteY0" fmla="*/ 359833 h 666750"/>
              <a:gd name="connsiteX1" fmla="*/ 215900 w 723900"/>
              <a:gd name="connsiteY1" fmla="*/ 16933 h 666750"/>
              <a:gd name="connsiteX2" fmla="*/ 114300 w 723900"/>
              <a:gd name="connsiteY2" fmla="*/ 461433 h 666750"/>
              <a:gd name="connsiteX3" fmla="*/ 342900 w 723900"/>
              <a:gd name="connsiteY3" fmla="*/ 105833 h 666750"/>
              <a:gd name="connsiteX4" fmla="*/ 241300 w 723900"/>
              <a:gd name="connsiteY4" fmla="*/ 563033 h 666750"/>
              <a:gd name="connsiteX5" fmla="*/ 469900 w 723900"/>
              <a:gd name="connsiteY5" fmla="*/ 220133 h 666750"/>
              <a:gd name="connsiteX6" fmla="*/ 368300 w 723900"/>
              <a:gd name="connsiteY6" fmla="*/ 626533 h 666750"/>
              <a:gd name="connsiteX7" fmla="*/ 571500 w 723900"/>
              <a:gd name="connsiteY7" fmla="*/ 461433 h 666750"/>
              <a:gd name="connsiteX8" fmla="*/ 723900 w 723900"/>
              <a:gd name="connsiteY8" fmla="*/ 563033 h 666750"/>
              <a:gd name="connsiteX0" fmla="*/ 0 w 723900"/>
              <a:gd name="connsiteY0" fmla="*/ 359833 h 672234"/>
              <a:gd name="connsiteX1" fmla="*/ 215900 w 723900"/>
              <a:gd name="connsiteY1" fmla="*/ 16933 h 672234"/>
              <a:gd name="connsiteX2" fmla="*/ 114300 w 723900"/>
              <a:gd name="connsiteY2" fmla="*/ 461433 h 672234"/>
              <a:gd name="connsiteX3" fmla="*/ 342900 w 723900"/>
              <a:gd name="connsiteY3" fmla="*/ 105833 h 672234"/>
              <a:gd name="connsiteX4" fmla="*/ 241300 w 723900"/>
              <a:gd name="connsiteY4" fmla="*/ 563033 h 672234"/>
              <a:gd name="connsiteX5" fmla="*/ 469900 w 723900"/>
              <a:gd name="connsiteY5" fmla="*/ 220133 h 672234"/>
              <a:gd name="connsiteX6" fmla="*/ 368300 w 723900"/>
              <a:gd name="connsiteY6" fmla="*/ 626533 h 672234"/>
              <a:gd name="connsiteX7" fmla="*/ 565385 w 723900"/>
              <a:gd name="connsiteY7" fmla="*/ 494340 h 672234"/>
              <a:gd name="connsiteX8" fmla="*/ 723900 w 723900"/>
              <a:gd name="connsiteY8" fmla="*/ 563033 h 672234"/>
              <a:gd name="connsiteX0" fmla="*/ 0 w 671062"/>
              <a:gd name="connsiteY0" fmla="*/ 359833 h 672234"/>
              <a:gd name="connsiteX1" fmla="*/ 215900 w 671062"/>
              <a:gd name="connsiteY1" fmla="*/ 16933 h 672234"/>
              <a:gd name="connsiteX2" fmla="*/ 114300 w 671062"/>
              <a:gd name="connsiteY2" fmla="*/ 461433 h 672234"/>
              <a:gd name="connsiteX3" fmla="*/ 342900 w 671062"/>
              <a:gd name="connsiteY3" fmla="*/ 105833 h 672234"/>
              <a:gd name="connsiteX4" fmla="*/ 241300 w 671062"/>
              <a:gd name="connsiteY4" fmla="*/ 563033 h 672234"/>
              <a:gd name="connsiteX5" fmla="*/ 469900 w 671062"/>
              <a:gd name="connsiteY5" fmla="*/ 220133 h 672234"/>
              <a:gd name="connsiteX6" fmla="*/ 368300 w 671062"/>
              <a:gd name="connsiteY6" fmla="*/ 626533 h 672234"/>
              <a:gd name="connsiteX7" fmla="*/ 565385 w 671062"/>
              <a:gd name="connsiteY7" fmla="*/ 494340 h 672234"/>
              <a:gd name="connsiteX8" fmla="*/ 671062 w 671062"/>
              <a:gd name="connsiteY8" fmla="*/ 609280 h 672234"/>
              <a:gd name="connsiteX0" fmla="*/ 0 w 671062"/>
              <a:gd name="connsiteY0" fmla="*/ 359833 h 681813"/>
              <a:gd name="connsiteX1" fmla="*/ 215900 w 671062"/>
              <a:gd name="connsiteY1" fmla="*/ 16933 h 681813"/>
              <a:gd name="connsiteX2" fmla="*/ 114300 w 671062"/>
              <a:gd name="connsiteY2" fmla="*/ 461433 h 681813"/>
              <a:gd name="connsiteX3" fmla="*/ 342900 w 671062"/>
              <a:gd name="connsiteY3" fmla="*/ 105833 h 681813"/>
              <a:gd name="connsiteX4" fmla="*/ 241300 w 671062"/>
              <a:gd name="connsiteY4" fmla="*/ 563033 h 681813"/>
              <a:gd name="connsiteX5" fmla="*/ 469900 w 671062"/>
              <a:gd name="connsiteY5" fmla="*/ 220133 h 681813"/>
              <a:gd name="connsiteX6" fmla="*/ 368300 w 671062"/>
              <a:gd name="connsiteY6" fmla="*/ 626533 h 681813"/>
              <a:gd name="connsiteX7" fmla="*/ 512547 w 671062"/>
              <a:gd name="connsiteY7" fmla="*/ 551810 h 681813"/>
              <a:gd name="connsiteX8" fmla="*/ 671062 w 671062"/>
              <a:gd name="connsiteY8" fmla="*/ 609280 h 681813"/>
              <a:gd name="connsiteX0" fmla="*/ 0 w 671062"/>
              <a:gd name="connsiteY0" fmla="*/ 359833 h 647314"/>
              <a:gd name="connsiteX1" fmla="*/ 215900 w 671062"/>
              <a:gd name="connsiteY1" fmla="*/ 16933 h 647314"/>
              <a:gd name="connsiteX2" fmla="*/ 114300 w 671062"/>
              <a:gd name="connsiteY2" fmla="*/ 461433 h 647314"/>
              <a:gd name="connsiteX3" fmla="*/ 342900 w 671062"/>
              <a:gd name="connsiteY3" fmla="*/ 105833 h 647314"/>
              <a:gd name="connsiteX4" fmla="*/ 241300 w 671062"/>
              <a:gd name="connsiteY4" fmla="*/ 563033 h 647314"/>
              <a:gd name="connsiteX5" fmla="*/ 469900 w 671062"/>
              <a:gd name="connsiteY5" fmla="*/ 220133 h 647314"/>
              <a:gd name="connsiteX6" fmla="*/ 368300 w 671062"/>
              <a:gd name="connsiteY6" fmla="*/ 626533 h 647314"/>
              <a:gd name="connsiteX7" fmla="*/ 581221 w 671062"/>
              <a:gd name="connsiteY7" fmla="*/ 344821 h 647314"/>
              <a:gd name="connsiteX8" fmla="*/ 671062 w 671062"/>
              <a:gd name="connsiteY8" fmla="*/ 609280 h 647314"/>
              <a:gd name="connsiteX0" fmla="*/ 0 w 671062"/>
              <a:gd name="connsiteY0" fmla="*/ 359833 h 666471"/>
              <a:gd name="connsiteX1" fmla="*/ 215900 w 671062"/>
              <a:gd name="connsiteY1" fmla="*/ 16933 h 666471"/>
              <a:gd name="connsiteX2" fmla="*/ 114300 w 671062"/>
              <a:gd name="connsiteY2" fmla="*/ 461433 h 666471"/>
              <a:gd name="connsiteX3" fmla="*/ 342900 w 671062"/>
              <a:gd name="connsiteY3" fmla="*/ 105833 h 666471"/>
              <a:gd name="connsiteX4" fmla="*/ 241300 w 671062"/>
              <a:gd name="connsiteY4" fmla="*/ 563033 h 666471"/>
              <a:gd name="connsiteX5" fmla="*/ 469900 w 671062"/>
              <a:gd name="connsiteY5" fmla="*/ 220133 h 666471"/>
              <a:gd name="connsiteX6" fmla="*/ 368300 w 671062"/>
              <a:gd name="connsiteY6" fmla="*/ 626533 h 666471"/>
              <a:gd name="connsiteX7" fmla="*/ 528382 w 671062"/>
              <a:gd name="connsiteY7" fmla="*/ 459762 h 666471"/>
              <a:gd name="connsiteX8" fmla="*/ 671062 w 671062"/>
              <a:gd name="connsiteY8" fmla="*/ 609280 h 666471"/>
              <a:gd name="connsiteX0" fmla="*/ 0 w 686897"/>
              <a:gd name="connsiteY0" fmla="*/ 359833 h 666471"/>
              <a:gd name="connsiteX1" fmla="*/ 215900 w 686897"/>
              <a:gd name="connsiteY1" fmla="*/ 16933 h 666471"/>
              <a:gd name="connsiteX2" fmla="*/ 114300 w 686897"/>
              <a:gd name="connsiteY2" fmla="*/ 461433 h 666471"/>
              <a:gd name="connsiteX3" fmla="*/ 342900 w 686897"/>
              <a:gd name="connsiteY3" fmla="*/ 105833 h 666471"/>
              <a:gd name="connsiteX4" fmla="*/ 241300 w 686897"/>
              <a:gd name="connsiteY4" fmla="*/ 563033 h 666471"/>
              <a:gd name="connsiteX5" fmla="*/ 469900 w 686897"/>
              <a:gd name="connsiteY5" fmla="*/ 220133 h 666471"/>
              <a:gd name="connsiteX6" fmla="*/ 368300 w 686897"/>
              <a:gd name="connsiteY6" fmla="*/ 626533 h 666471"/>
              <a:gd name="connsiteX7" fmla="*/ 528382 w 686897"/>
              <a:gd name="connsiteY7" fmla="*/ 459762 h 666471"/>
              <a:gd name="connsiteX8" fmla="*/ 686897 w 686897"/>
              <a:gd name="connsiteY8" fmla="*/ 574702 h 666471"/>
              <a:gd name="connsiteX0" fmla="*/ 0 w 686897"/>
              <a:gd name="connsiteY0" fmla="*/ 359833 h 676049"/>
              <a:gd name="connsiteX1" fmla="*/ 215900 w 686897"/>
              <a:gd name="connsiteY1" fmla="*/ 16933 h 676049"/>
              <a:gd name="connsiteX2" fmla="*/ 114300 w 686897"/>
              <a:gd name="connsiteY2" fmla="*/ 461433 h 676049"/>
              <a:gd name="connsiteX3" fmla="*/ 342900 w 686897"/>
              <a:gd name="connsiteY3" fmla="*/ 105833 h 676049"/>
              <a:gd name="connsiteX4" fmla="*/ 241300 w 686897"/>
              <a:gd name="connsiteY4" fmla="*/ 563033 h 676049"/>
              <a:gd name="connsiteX5" fmla="*/ 469900 w 686897"/>
              <a:gd name="connsiteY5" fmla="*/ 220133 h 676049"/>
              <a:gd name="connsiteX6" fmla="*/ 368300 w 686897"/>
              <a:gd name="connsiteY6" fmla="*/ 626533 h 676049"/>
              <a:gd name="connsiteX7" fmla="*/ 528382 w 686897"/>
              <a:gd name="connsiteY7" fmla="*/ 517232 h 676049"/>
              <a:gd name="connsiteX8" fmla="*/ 686897 w 686897"/>
              <a:gd name="connsiteY8" fmla="*/ 574702 h 676049"/>
              <a:gd name="connsiteX0" fmla="*/ 0 w 634059"/>
              <a:gd name="connsiteY0" fmla="*/ 359833 h 676049"/>
              <a:gd name="connsiteX1" fmla="*/ 215900 w 634059"/>
              <a:gd name="connsiteY1" fmla="*/ 16933 h 676049"/>
              <a:gd name="connsiteX2" fmla="*/ 114300 w 634059"/>
              <a:gd name="connsiteY2" fmla="*/ 461433 h 676049"/>
              <a:gd name="connsiteX3" fmla="*/ 342900 w 634059"/>
              <a:gd name="connsiteY3" fmla="*/ 105833 h 676049"/>
              <a:gd name="connsiteX4" fmla="*/ 241300 w 634059"/>
              <a:gd name="connsiteY4" fmla="*/ 563033 h 676049"/>
              <a:gd name="connsiteX5" fmla="*/ 469900 w 634059"/>
              <a:gd name="connsiteY5" fmla="*/ 220133 h 676049"/>
              <a:gd name="connsiteX6" fmla="*/ 368300 w 634059"/>
              <a:gd name="connsiteY6" fmla="*/ 626533 h 676049"/>
              <a:gd name="connsiteX7" fmla="*/ 528382 w 634059"/>
              <a:gd name="connsiteY7" fmla="*/ 517232 h 676049"/>
              <a:gd name="connsiteX8" fmla="*/ 634059 w 634059"/>
              <a:gd name="connsiteY8" fmla="*/ 632171 h 67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4059" h="676049">
                <a:moveTo>
                  <a:pt x="0" y="359833"/>
                </a:moveTo>
                <a:cubicBezTo>
                  <a:pt x="98425" y="179916"/>
                  <a:pt x="196850" y="0"/>
                  <a:pt x="215900" y="16933"/>
                </a:cubicBezTo>
                <a:cubicBezTo>
                  <a:pt x="234950" y="33866"/>
                  <a:pt x="93133" y="446616"/>
                  <a:pt x="114300" y="461433"/>
                </a:cubicBezTo>
                <a:cubicBezTo>
                  <a:pt x="135467" y="476250"/>
                  <a:pt x="321733" y="88900"/>
                  <a:pt x="342900" y="105833"/>
                </a:cubicBezTo>
                <a:cubicBezTo>
                  <a:pt x="364067" y="122766"/>
                  <a:pt x="220134" y="543983"/>
                  <a:pt x="241300" y="563033"/>
                </a:cubicBezTo>
                <a:cubicBezTo>
                  <a:pt x="262466" y="582083"/>
                  <a:pt x="448733" y="209550"/>
                  <a:pt x="469900" y="220133"/>
                </a:cubicBezTo>
                <a:cubicBezTo>
                  <a:pt x="491067" y="230716"/>
                  <a:pt x="358553" y="577017"/>
                  <a:pt x="368300" y="626533"/>
                </a:cubicBezTo>
                <a:cubicBezTo>
                  <a:pt x="378047" y="676049"/>
                  <a:pt x="484089" y="516292"/>
                  <a:pt x="528382" y="517232"/>
                </a:cubicBezTo>
                <a:cubicBezTo>
                  <a:pt x="572675" y="518172"/>
                  <a:pt x="587492" y="576079"/>
                  <a:pt x="634059" y="632171"/>
                </a:cubicBezTo>
              </a:path>
            </a:pathLst>
          </a:cu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cs typeface="Arial" pitchFamily="34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119079" y="5877272"/>
            <a:ext cx="4896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cs typeface="Arial" pitchFamily="34" charset="0"/>
              </a:rPr>
              <a:t>Photodesorption</a:t>
            </a:r>
            <a:endParaRPr lang="en-US" dirty="0" smtClean="0">
              <a:solidFill>
                <a:srgbClr val="FF0000"/>
              </a:solidFill>
              <a:cs typeface="Arial" pitchFamily="34" charset="0"/>
            </a:endParaRPr>
          </a:p>
          <a:p>
            <a:pPr algn="ctr"/>
            <a:r>
              <a:rPr lang="en-US" dirty="0" smtClean="0">
                <a:cs typeface="Arial" pitchFamily="34" charset="0"/>
              </a:rPr>
              <a:t>Too cold for thermal desorption.</a:t>
            </a:r>
          </a:p>
        </p:txBody>
      </p:sp>
      <p:sp>
        <p:nvSpPr>
          <p:cNvPr id="68" name="右矢印 67"/>
          <p:cNvSpPr/>
          <p:nvPr/>
        </p:nvSpPr>
        <p:spPr>
          <a:xfrm rot="8100000">
            <a:off x="3041325" y="3873436"/>
            <a:ext cx="593288" cy="3643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76663" y="958707"/>
            <a:ext cx="5328592" cy="5638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正方形/長方形 77"/>
          <p:cNvSpPr/>
          <p:nvPr/>
        </p:nvSpPr>
        <p:spPr>
          <a:xfrm>
            <a:off x="6023735" y="958707"/>
            <a:ext cx="2880320" cy="3672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正方形/長方形 78"/>
          <p:cNvSpPr/>
          <p:nvPr/>
        </p:nvSpPr>
        <p:spPr>
          <a:xfrm>
            <a:off x="5028985" y="6167045"/>
            <a:ext cx="4151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 smtClean="0"/>
              <a:t>Mumma</a:t>
            </a:r>
            <a:r>
              <a:rPr lang="en-US" dirty="0" smtClean="0"/>
              <a:t> et al., Science 232 (1986).</a:t>
            </a:r>
          </a:p>
          <a:p>
            <a:pPr algn="r"/>
            <a:r>
              <a:rPr lang="en-US" dirty="0" err="1" smtClean="0"/>
              <a:t>Hogerheijde</a:t>
            </a:r>
            <a:r>
              <a:rPr lang="en-US" dirty="0" smtClean="0"/>
              <a:t> et al., Science 334 (2011).</a:t>
            </a:r>
            <a:endParaRPr 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5436096" y="4769867"/>
            <a:ext cx="3707904" cy="1323429"/>
          </a:xfrm>
          <a:prstGeom prst="rect">
            <a:avLst/>
          </a:prstGeom>
          <a:ln>
            <a:noFill/>
          </a:ln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rgbClr val="FF0000"/>
                </a:solidFill>
                <a:cs typeface="Arial" pitchFamily="34" charset="0"/>
              </a:rPr>
              <a:t>天文学における</a:t>
            </a:r>
            <a:endParaRPr lang="en-US" altLang="ja-JP" sz="2000" b="1" dirty="0" smtClean="0">
              <a:solidFill>
                <a:srgbClr val="FF0000"/>
              </a:solidFill>
              <a:cs typeface="Arial" pitchFamily="34" charset="0"/>
            </a:endParaRPr>
          </a:p>
          <a:p>
            <a:pPr algn="ctr"/>
            <a:r>
              <a:rPr lang="ja-JP" altLang="en-US" sz="2000" b="1" dirty="0" smtClean="0">
                <a:solidFill>
                  <a:srgbClr val="FF0000"/>
                </a:solidFill>
                <a:cs typeface="Arial" pitchFamily="34" charset="0"/>
              </a:rPr>
              <a:t>核スピン温度の解釈は</a:t>
            </a:r>
            <a:endParaRPr lang="en-US" altLang="ja-JP" sz="2000" b="1" dirty="0" smtClean="0">
              <a:solidFill>
                <a:srgbClr val="FF0000"/>
              </a:solidFill>
              <a:cs typeface="Arial" pitchFamily="34" charset="0"/>
            </a:endParaRPr>
          </a:p>
          <a:p>
            <a:pPr algn="ctr"/>
            <a:r>
              <a:rPr lang="ja-JP" altLang="en-US" sz="2000" b="1" dirty="0" smtClean="0">
                <a:solidFill>
                  <a:srgbClr val="FF0000"/>
                </a:solidFill>
                <a:cs typeface="Arial" pitchFamily="34" charset="0"/>
              </a:rPr>
              <a:t>正しいのか？</a:t>
            </a:r>
            <a:endParaRPr lang="en-US" altLang="ja-JP" sz="2000" b="1" dirty="0" smtClean="0">
              <a:solidFill>
                <a:srgbClr val="FF0000"/>
              </a:solidFill>
              <a:cs typeface="Arial" pitchFamily="34" charset="0"/>
            </a:endParaRPr>
          </a:p>
          <a:p>
            <a:pPr algn="ctr"/>
            <a:r>
              <a:rPr lang="ja-JP" altLang="en-US" sz="2000" b="1" dirty="0" smtClean="0">
                <a:solidFill>
                  <a:srgbClr val="FF0000"/>
                </a:solidFill>
                <a:cs typeface="Arial" pitchFamily="34" charset="0"/>
              </a:rPr>
              <a:t>実験根拠は今までない．</a:t>
            </a:r>
            <a:endParaRPr lang="en-US" altLang="ja-JP" sz="2000" b="1" dirty="0" smtClean="0">
              <a:solidFill>
                <a:srgbClr val="FF0000"/>
              </a:solidFill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63"/>
          <p:cNvGrpSpPr/>
          <p:nvPr/>
        </p:nvGrpSpPr>
        <p:grpSpPr>
          <a:xfrm>
            <a:off x="35496" y="1414517"/>
            <a:ext cx="3501909" cy="2952328"/>
            <a:chOff x="35496" y="3284984"/>
            <a:chExt cx="3501909" cy="2952328"/>
          </a:xfrm>
        </p:grpSpPr>
        <p:sp>
          <p:nvSpPr>
            <p:cNvPr id="7" name="右矢印 6"/>
            <p:cNvSpPr/>
            <p:nvPr/>
          </p:nvSpPr>
          <p:spPr bwMode="auto">
            <a:xfrm rot="5400000">
              <a:off x="1029980" y="3479529"/>
              <a:ext cx="1297073" cy="2712060"/>
            </a:xfrm>
            <a:prstGeom prst="rightArrow">
              <a:avLst/>
            </a:prstGeom>
            <a:solidFill>
              <a:schemeClr val="bg1">
                <a:lumMod val="50000"/>
                <a:alpha val="20000"/>
              </a:schemeClr>
            </a:solidFill>
            <a:ln w="63500">
              <a:noFill/>
              <a:round/>
              <a:headEnd/>
              <a:tailEnd type="triangle" w="med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800" dirty="0">
                <a:cs typeface="Arial" pitchFamily="34" charset="0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500242" y="5867980"/>
              <a:ext cx="2398137" cy="36933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800" dirty="0" smtClean="0">
                  <a:solidFill>
                    <a:schemeClr val="bg1"/>
                  </a:solidFill>
                  <a:cs typeface="Arial" pitchFamily="34" charset="0"/>
                </a:rPr>
                <a:t>基板</a:t>
              </a:r>
              <a:endParaRPr kumimoji="1" lang="ja-JP" altLang="en-US" sz="1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テキスト ボックス 5"/>
            <p:cNvSpPr txBox="1"/>
            <p:nvPr/>
          </p:nvSpPr>
          <p:spPr>
            <a:xfrm>
              <a:off x="500242" y="5565581"/>
              <a:ext cx="2398137" cy="369332"/>
            </a:xfrm>
            <a:prstGeom prst="rect">
              <a:avLst/>
            </a:prstGeom>
            <a:gradFill>
              <a:gsLst>
                <a:gs pos="100000">
                  <a:srgbClr val="66FFFF"/>
                </a:gs>
                <a:gs pos="0">
                  <a:srgbClr val="33CCFF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800" dirty="0" smtClean="0">
                  <a:cs typeface="Arial" pitchFamily="34" charset="0"/>
                </a:rPr>
                <a:t>H</a:t>
              </a:r>
              <a:r>
                <a:rPr kumimoji="1" lang="en-US" altLang="ja-JP" sz="1800" baseline="-25000" dirty="0" smtClean="0">
                  <a:cs typeface="Arial" pitchFamily="34" charset="0"/>
                </a:rPr>
                <a:t>2</a:t>
              </a:r>
              <a:r>
                <a:rPr kumimoji="1" lang="en-US" altLang="ja-JP" sz="1800" dirty="0" smtClean="0">
                  <a:cs typeface="Arial" pitchFamily="34" charset="0"/>
                </a:rPr>
                <a:t>O </a:t>
              </a:r>
              <a:r>
                <a:rPr kumimoji="1" lang="ja-JP" altLang="en-US" sz="1800" dirty="0" smtClean="0">
                  <a:cs typeface="Arial" pitchFamily="34" charset="0"/>
                </a:rPr>
                <a:t>氷</a:t>
              </a:r>
              <a:endParaRPr kumimoji="1" lang="ja-JP" altLang="en-US" sz="1800" baseline="-25000" dirty="0">
                <a:cs typeface="Arial" pitchFamily="34" charset="0"/>
              </a:endParaRPr>
            </a:p>
          </p:txBody>
        </p:sp>
        <p:cxnSp>
          <p:nvCxnSpPr>
            <p:cNvPr id="11" name="直線矢印コネクタ 10"/>
            <p:cNvCxnSpPr>
              <a:stCxn id="9" idx="3"/>
              <a:endCxn id="55" idx="1"/>
            </p:cNvCxnSpPr>
            <p:nvPr/>
          </p:nvCxnSpPr>
          <p:spPr>
            <a:xfrm flipV="1">
              <a:off x="2898379" y="6050914"/>
              <a:ext cx="639026" cy="1732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グループ化 106"/>
            <p:cNvGrpSpPr/>
            <p:nvPr/>
          </p:nvGrpSpPr>
          <p:grpSpPr>
            <a:xfrm>
              <a:off x="2229934" y="4784900"/>
              <a:ext cx="662671" cy="581280"/>
              <a:chOff x="525600" y="4384267"/>
              <a:chExt cx="809352" cy="709944"/>
            </a:xfrm>
          </p:grpSpPr>
          <p:sp>
            <p:nvSpPr>
              <p:cNvPr id="49" name="円/楕円 48"/>
              <p:cNvSpPr/>
              <p:nvPr/>
            </p:nvSpPr>
            <p:spPr>
              <a:xfrm>
                <a:off x="525600" y="4744308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>
                <a:off x="669615" y="4384267"/>
                <a:ext cx="665337" cy="451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O</a:t>
                </a:r>
                <a:r>
                  <a:rPr lang="en-US" altLang="ja-JP" sz="1800" baseline="-25000" dirty="0" smtClean="0">
                    <a:cs typeface="Arial" pitchFamily="34" charset="0"/>
                  </a:rPr>
                  <a:t>2</a:t>
                </a:r>
                <a:endParaRPr lang="ja-JP" altLang="en-US" sz="1800" baseline="-25000" dirty="0">
                  <a:cs typeface="Arial" pitchFamily="34" charset="0"/>
                </a:endParaRPr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674542" y="4797152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</p:grpSp>
        <p:grpSp>
          <p:nvGrpSpPr>
            <p:cNvPr id="4" name="グループ化 108"/>
            <p:cNvGrpSpPr/>
            <p:nvPr/>
          </p:nvGrpSpPr>
          <p:grpSpPr>
            <a:xfrm>
              <a:off x="402241" y="4625877"/>
              <a:ext cx="451654" cy="459789"/>
              <a:chOff x="459556" y="3964994"/>
              <a:chExt cx="551626" cy="561562"/>
            </a:xfrm>
          </p:grpSpPr>
          <p:sp>
            <p:nvSpPr>
              <p:cNvPr id="47" name="円/楕円 46"/>
              <p:cNvSpPr/>
              <p:nvPr/>
            </p:nvSpPr>
            <p:spPr>
              <a:xfrm>
                <a:off x="791616" y="4306990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459556" y="3964994"/>
                <a:ext cx="460573" cy="45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H</a:t>
                </a:r>
                <a:endParaRPr lang="ja-JP" altLang="en-US" sz="1800" dirty="0">
                  <a:cs typeface="Arial" pitchFamily="34" charset="0"/>
                </a:endParaRPr>
              </a:p>
            </p:txBody>
          </p:sp>
        </p:grpSp>
        <p:grpSp>
          <p:nvGrpSpPr>
            <p:cNvPr id="8" name="グループ化 108"/>
            <p:cNvGrpSpPr/>
            <p:nvPr/>
          </p:nvGrpSpPr>
          <p:grpSpPr>
            <a:xfrm>
              <a:off x="1581398" y="4953474"/>
              <a:ext cx="451654" cy="459789"/>
              <a:chOff x="459556" y="3964994"/>
              <a:chExt cx="551626" cy="561562"/>
            </a:xfrm>
          </p:grpSpPr>
          <p:sp>
            <p:nvSpPr>
              <p:cNvPr id="43" name="円/楕円 42"/>
              <p:cNvSpPr/>
              <p:nvPr/>
            </p:nvSpPr>
            <p:spPr>
              <a:xfrm>
                <a:off x="791616" y="4306990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9556" y="3964994"/>
                <a:ext cx="460573" cy="45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H</a:t>
                </a:r>
                <a:endParaRPr lang="ja-JP" altLang="en-US" sz="1800" dirty="0">
                  <a:cs typeface="Arial" pitchFamily="34" charset="0"/>
                </a:endParaRPr>
              </a:p>
            </p:txBody>
          </p:sp>
        </p:grpSp>
        <p:grpSp>
          <p:nvGrpSpPr>
            <p:cNvPr id="13" name="グループ化 106"/>
            <p:cNvGrpSpPr/>
            <p:nvPr/>
          </p:nvGrpSpPr>
          <p:grpSpPr>
            <a:xfrm>
              <a:off x="873904" y="4902816"/>
              <a:ext cx="662671" cy="581279"/>
              <a:chOff x="525600" y="4384268"/>
              <a:chExt cx="809352" cy="709943"/>
            </a:xfrm>
          </p:grpSpPr>
          <p:sp>
            <p:nvSpPr>
              <p:cNvPr id="40" name="円/楕円 39"/>
              <p:cNvSpPr/>
              <p:nvPr/>
            </p:nvSpPr>
            <p:spPr>
              <a:xfrm>
                <a:off x="525600" y="4744308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669615" y="4384268"/>
                <a:ext cx="665337" cy="451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O</a:t>
                </a:r>
                <a:r>
                  <a:rPr lang="en-US" altLang="ja-JP" sz="1800" baseline="-25000" dirty="0" smtClean="0">
                    <a:cs typeface="Arial" pitchFamily="34" charset="0"/>
                  </a:rPr>
                  <a:t>2</a:t>
                </a:r>
                <a:endParaRPr lang="ja-JP" altLang="en-US" sz="1800" baseline="-25000" dirty="0">
                  <a:cs typeface="Arial" pitchFamily="34" charset="0"/>
                </a:endParaRPr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674542" y="4797152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</p:grpSp>
        <p:grpSp>
          <p:nvGrpSpPr>
            <p:cNvPr id="15" name="グループ化 106"/>
            <p:cNvGrpSpPr/>
            <p:nvPr/>
          </p:nvGrpSpPr>
          <p:grpSpPr>
            <a:xfrm>
              <a:off x="1994102" y="4254280"/>
              <a:ext cx="662671" cy="581279"/>
              <a:chOff x="525600" y="4384268"/>
              <a:chExt cx="809352" cy="709943"/>
            </a:xfrm>
          </p:grpSpPr>
          <p:sp>
            <p:nvSpPr>
              <p:cNvPr id="37" name="円/楕円 36"/>
              <p:cNvSpPr/>
              <p:nvPr/>
            </p:nvSpPr>
            <p:spPr>
              <a:xfrm>
                <a:off x="525600" y="4744308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669615" y="4384268"/>
                <a:ext cx="665337" cy="451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O</a:t>
                </a:r>
                <a:r>
                  <a:rPr lang="en-US" altLang="ja-JP" sz="1800" baseline="-25000" dirty="0" smtClean="0">
                    <a:cs typeface="Arial" pitchFamily="34" charset="0"/>
                  </a:rPr>
                  <a:t>2</a:t>
                </a:r>
                <a:endParaRPr lang="ja-JP" altLang="en-US" sz="1800" baseline="-25000" dirty="0">
                  <a:cs typeface="Arial" pitchFamily="34" charset="0"/>
                </a:endParaRPr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674542" y="4797152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</p:grpSp>
        <p:grpSp>
          <p:nvGrpSpPr>
            <p:cNvPr id="16" name="グループ化 108"/>
            <p:cNvGrpSpPr/>
            <p:nvPr/>
          </p:nvGrpSpPr>
          <p:grpSpPr>
            <a:xfrm>
              <a:off x="1050777" y="4245980"/>
              <a:ext cx="451654" cy="459789"/>
              <a:chOff x="459556" y="3964994"/>
              <a:chExt cx="551626" cy="561562"/>
            </a:xfrm>
          </p:grpSpPr>
          <p:sp>
            <p:nvSpPr>
              <p:cNvPr id="35" name="円/楕円 34"/>
              <p:cNvSpPr/>
              <p:nvPr/>
            </p:nvSpPr>
            <p:spPr>
              <a:xfrm>
                <a:off x="791616" y="4306990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459556" y="3964994"/>
                <a:ext cx="460573" cy="45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H</a:t>
                </a:r>
                <a:endParaRPr lang="ja-JP" altLang="en-US" sz="1800" dirty="0">
                  <a:cs typeface="Arial" pitchFamily="34" charset="0"/>
                </a:endParaRPr>
              </a:p>
            </p:txBody>
          </p:sp>
        </p:grpSp>
        <p:sp>
          <p:nvSpPr>
            <p:cNvPr id="23" name="テキスト ボックス 22"/>
            <p:cNvSpPr txBox="1"/>
            <p:nvPr/>
          </p:nvSpPr>
          <p:spPr>
            <a:xfrm>
              <a:off x="35496" y="3284984"/>
              <a:ext cx="32426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800" dirty="0" smtClean="0">
                  <a:cs typeface="Arial" pitchFamily="34" charset="0"/>
                </a:rPr>
                <a:t>10 K</a:t>
              </a:r>
              <a:r>
                <a:rPr lang="ja-JP" altLang="en-US" sz="1800" dirty="0" smtClean="0">
                  <a:cs typeface="Arial" pitchFamily="34" charset="0"/>
                </a:rPr>
                <a:t>の基板上で</a:t>
              </a:r>
              <a:endParaRPr lang="en-US" altLang="ja-JP" sz="1800" dirty="0" smtClean="0">
                <a:cs typeface="Arial" pitchFamily="34" charset="0"/>
              </a:endParaRPr>
            </a:p>
            <a:p>
              <a:pPr algn="ctr"/>
              <a:r>
                <a:rPr lang="ja-JP" altLang="en-US" sz="1800" dirty="0" smtClean="0">
                  <a:cs typeface="Arial" pitchFamily="34" charset="0"/>
                </a:rPr>
                <a:t>酸素分子と水素原子を反応させ</a:t>
              </a:r>
              <a:endParaRPr lang="en-US" altLang="ja-JP" sz="1800" dirty="0" smtClean="0">
                <a:cs typeface="Arial" pitchFamily="34" charset="0"/>
              </a:endParaRPr>
            </a:p>
            <a:p>
              <a:pPr algn="ctr"/>
              <a:r>
                <a:rPr lang="ja-JP" altLang="en-US" sz="1800" dirty="0" smtClean="0">
                  <a:cs typeface="Arial" pitchFamily="34" charset="0"/>
                </a:rPr>
                <a:t>氷を生成</a:t>
              </a:r>
              <a:endParaRPr lang="en-US" sz="1800" dirty="0">
                <a:cs typeface="Arial" pitchFamily="34" charset="0"/>
              </a:endParaRPr>
            </a:p>
          </p:txBody>
        </p:sp>
      </p:grpSp>
      <p:grpSp>
        <p:nvGrpSpPr>
          <p:cNvPr id="18" name="グループ化 57"/>
          <p:cNvGrpSpPr/>
          <p:nvPr/>
        </p:nvGrpSpPr>
        <p:grpSpPr>
          <a:xfrm>
            <a:off x="3077536" y="1531791"/>
            <a:ext cx="6030968" cy="2833322"/>
            <a:chOff x="3077536" y="1098002"/>
            <a:chExt cx="6030968" cy="2833322"/>
          </a:xfrm>
        </p:grpSpPr>
        <p:sp>
          <p:nvSpPr>
            <p:cNvPr id="5" name="二等辺三角形 4"/>
            <p:cNvSpPr>
              <a:spLocks/>
            </p:cNvSpPr>
            <p:nvPr/>
          </p:nvSpPr>
          <p:spPr bwMode="auto">
            <a:xfrm rot="16200000">
              <a:off x="8253823" y="1292980"/>
              <a:ext cx="235831" cy="1297488"/>
            </a:xfrm>
            <a:prstGeom prst="triangle">
              <a:avLst>
                <a:gd name="adj" fmla="val 49999"/>
              </a:avLst>
            </a:prstGeom>
            <a:solidFill>
              <a:srgbClr val="7030A0"/>
            </a:solidFill>
            <a:ln w="63500">
              <a:noFill/>
              <a:round/>
              <a:headEnd/>
              <a:tailEnd type="triangle" w="med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800" dirty="0">
                <a:cs typeface="Arial" pitchFamily="34" charset="0"/>
              </a:endParaRPr>
            </a:p>
          </p:txBody>
        </p:sp>
        <p:sp>
          <p:nvSpPr>
            <p:cNvPr id="6" name="二等辺三角形 5"/>
            <p:cNvSpPr>
              <a:spLocks/>
            </p:cNvSpPr>
            <p:nvPr/>
          </p:nvSpPr>
          <p:spPr bwMode="auto">
            <a:xfrm rot="5400000">
              <a:off x="7133624" y="1292980"/>
              <a:ext cx="235831" cy="1297488"/>
            </a:xfrm>
            <a:prstGeom prst="triangle">
              <a:avLst>
                <a:gd name="adj" fmla="val 49999"/>
              </a:avLst>
            </a:prstGeom>
            <a:solidFill>
              <a:srgbClr val="7030A0"/>
            </a:solidFill>
            <a:ln w="63500">
              <a:noFill/>
              <a:round/>
              <a:headEnd/>
              <a:tailEnd type="triangle" w="med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800" dirty="0">
                <a:cs typeface="Arial" pitchFamily="34" charset="0"/>
              </a:endParaRPr>
            </a:p>
          </p:txBody>
        </p:sp>
        <p:grpSp>
          <p:nvGrpSpPr>
            <p:cNvPr id="19" name="グループ化 35"/>
            <p:cNvGrpSpPr/>
            <p:nvPr/>
          </p:nvGrpSpPr>
          <p:grpSpPr>
            <a:xfrm>
              <a:off x="3537405" y="3259594"/>
              <a:ext cx="2398137" cy="671730"/>
              <a:chOff x="3635896" y="5038576"/>
              <a:chExt cx="2928958" cy="820415"/>
            </a:xfrm>
          </p:grpSpPr>
          <p:sp>
            <p:nvSpPr>
              <p:cNvPr id="55" name="テキスト ボックス 54"/>
              <p:cNvSpPr txBox="1"/>
              <p:nvPr/>
            </p:nvSpPr>
            <p:spPr>
              <a:xfrm>
                <a:off x="3635896" y="5407908"/>
                <a:ext cx="2928958" cy="45108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800" dirty="0" smtClean="0">
                    <a:solidFill>
                      <a:schemeClr val="bg1"/>
                    </a:solidFill>
                    <a:cs typeface="Arial" pitchFamily="34" charset="0"/>
                  </a:rPr>
                  <a:t>基板</a:t>
                </a:r>
                <a:endParaRPr kumimoji="1" lang="ja-JP" altLang="en-US" sz="18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テキスト ボックス 55"/>
              <p:cNvSpPr txBox="1"/>
              <p:nvPr/>
            </p:nvSpPr>
            <p:spPr>
              <a:xfrm>
                <a:off x="3635896" y="5038576"/>
                <a:ext cx="2928958" cy="451082"/>
              </a:xfrm>
              <a:prstGeom prst="rect">
                <a:avLst/>
              </a:prstGeom>
              <a:gradFill>
                <a:gsLst>
                  <a:gs pos="100000">
                    <a:srgbClr val="66FFFF"/>
                  </a:gs>
                  <a:gs pos="0">
                    <a:srgbClr val="33CCFF"/>
                  </a:gs>
                  <a:gs pos="100000">
                    <a:srgbClr val="33CCFF"/>
                  </a:gs>
                </a:gsLst>
              </a:gra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800" dirty="0" smtClean="0">
                    <a:cs typeface="Arial" pitchFamily="34" charset="0"/>
                  </a:rPr>
                  <a:t>H</a:t>
                </a:r>
                <a:r>
                  <a:rPr kumimoji="1" lang="en-US" altLang="ja-JP" sz="1800" baseline="-25000" dirty="0" smtClean="0">
                    <a:cs typeface="Arial" pitchFamily="34" charset="0"/>
                  </a:rPr>
                  <a:t>2</a:t>
                </a:r>
                <a:r>
                  <a:rPr kumimoji="1" lang="en-US" altLang="ja-JP" sz="1800" dirty="0" smtClean="0">
                    <a:cs typeface="Arial" pitchFamily="34" charset="0"/>
                  </a:rPr>
                  <a:t>O </a:t>
                </a:r>
                <a:r>
                  <a:rPr kumimoji="1" lang="ja-JP" altLang="en-US" sz="1800" dirty="0" smtClean="0">
                    <a:cs typeface="Arial" pitchFamily="34" charset="0"/>
                  </a:rPr>
                  <a:t>氷</a:t>
                </a:r>
                <a:endParaRPr kumimoji="1" lang="ja-JP" altLang="en-US" sz="1800" baseline="-25000" dirty="0">
                  <a:cs typeface="Arial" pitchFamily="34" charset="0"/>
                </a:endParaRPr>
              </a:p>
            </p:txBody>
          </p:sp>
        </p:grpSp>
        <p:sp>
          <p:nvSpPr>
            <p:cNvPr id="12" name="上矢印 11"/>
            <p:cNvSpPr/>
            <p:nvPr/>
          </p:nvSpPr>
          <p:spPr>
            <a:xfrm>
              <a:off x="4592912" y="2236513"/>
              <a:ext cx="292456" cy="986205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>
                <a:cs typeface="Arial" pitchFamily="34" charset="0"/>
              </a:endParaRPr>
            </a:p>
          </p:txBody>
        </p:sp>
        <p:grpSp>
          <p:nvGrpSpPr>
            <p:cNvPr id="20" name="グループ化 117"/>
            <p:cNvGrpSpPr/>
            <p:nvPr/>
          </p:nvGrpSpPr>
          <p:grpSpPr>
            <a:xfrm>
              <a:off x="4536788" y="1823808"/>
              <a:ext cx="415605" cy="356647"/>
              <a:chOff x="4932040" y="3284984"/>
              <a:chExt cx="507598" cy="435590"/>
            </a:xfrm>
          </p:grpSpPr>
          <p:sp>
            <p:nvSpPr>
              <p:cNvPr id="52" name="円/楕円 51"/>
              <p:cNvSpPr/>
              <p:nvPr/>
            </p:nvSpPr>
            <p:spPr>
              <a:xfrm>
                <a:off x="5004048" y="3284984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4932040" y="3501008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5220072" y="3429000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</p:grpSp>
        <p:sp>
          <p:nvSpPr>
            <p:cNvPr id="14" name="テキスト ボックス 13"/>
            <p:cNvSpPr txBox="1"/>
            <p:nvPr/>
          </p:nvSpPr>
          <p:spPr>
            <a:xfrm>
              <a:off x="3353565" y="1098002"/>
              <a:ext cx="2771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800" dirty="0" smtClean="0">
                  <a:cs typeface="Arial" pitchFamily="34" charset="0"/>
                </a:rPr>
                <a:t>光・加熱によって</a:t>
              </a:r>
              <a:endParaRPr lang="en-US" altLang="ja-JP" sz="1800" dirty="0" smtClean="0">
                <a:cs typeface="Arial" pitchFamily="34" charset="0"/>
              </a:endParaRPr>
            </a:p>
            <a:p>
              <a:pPr algn="ctr"/>
              <a:r>
                <a:rPr lang="ja-JP" altLang="en-US" sz="1800" dirty="0" smtClean="0">
                  <a:cs typeface="Arial" pitchFamily="34" charset="0"/>
                </a:rPr>
                <a:t>氷から</a:t>
              </a:r>
              <a:r>
                <a:rPr lang="en-US" altLang="ja-JP" sz="1800" dirty="0" smtClean="0">
                  <a:cs typeface="Arial" pitchFamily="34" charset="0"/>
                </a:rPr>
                <a:t>H</a:t>
              </a:r>
              <a:r>
                <a:rPr lang="en-US" altLang="ja-JP" sz="1800" baseline="-25000" dirty="0" smtClean="0">
                  <a:cs typeface="Arial" pitchFamily="34" charset="0"/>
                </a:rPr>
                <a:t>2</a:t>
              </a:r>
              <a:r>
                <a:rPr lang="en-US" altLang="ja-JP" sz="1800" dirty="0" smtClean="0">
                  <a:cs typeface="Arial" pitchFamily="34" charset="0"/>
                </a:rPr>
                <a:t>O</a:t>
              </a:r>
              <a:r>
                <a:rPr lang="ja-JP" altLang="en-US" sz="1800" dirty="0" smtClean="0">
                  <a:cs typeface="Arial" pitchFamily="34" charset="0"/>
                </a:rPr>
                <a:t>が放出</a:t>
              </a:r>
              <a:endParaRPr lang="en-US" altLang="ja-JP" sz="1800" dirty="0" smtClean="0">
                <a:cs typeface="Arial" pitchFamily="34" charset="0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077536" y="2413387"/>
              <a:ext cx="1148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800" dirty="0" smtClean="0">
                  <a:cs typeface="Arial" pitchFamily="34" charset="0"/>
                </a:rPr>
                <a:t>光</a:t>
              </a:r>
              <a:endParaRPr lang="ja-JP" altLang="en-US" sz="1800" dirty="0">
                <a:cs typeface="Arial" pitchFamily="34" charset="0"/>
              </a:endParaRPr>
            </a:p>
          </p:txBody>
        </p:sp>
        <p:grpSp>
          <p:nvGrpSpPr>
            <p:cNvPr id="21" name="グループ化 49"/>
            <p:cNvGrpSpPr/>
            <p:nvPr/>
          </p:nvGrpSpPr>
          <p:grpSpPr>
            <a:xfrm>
              <a:off x="4834477" y="2413387"/>
              <a:ext cx="1273373" cy="873556"/>
              <a:chOff x="6351372" y="5588559"/>
              <a:chExt cx="1555231" cy="1066915"/>
            </a:xfrm>
          </p:grpSpPr>
          <p:sp>
            <p:nvSpPr>
              <p:cNvPr id="45" name="右矢印 44"/>
              <p:cNvSpPr/>
              <p:nvPr/>
            </p:nvSpPr>
            <p:spPr>
              <a:xfrm rot="8100000">
                <a:off x="6351372" y="5856460"/>
                <a:ext cx="767534" cy="799014"/>
              </a:xfrm>
              <a:prstGeom prst="rightArrow">
                <a:avLst/>
              </a:prstGeom>
              <a:gradFill>
                <a:gsLst>
                  <a:gs pos="80000">
                    <a:srgbClr val="FF0000"/>
                  </a:gs>
                  <a:gs pos="0">
                    <a:srgbClr val="FFC000"/>
                  </a:gs>
                  <a:gs pos="100000">
                    <a:srgbClr val="FF0000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754475" y="5588559"/>
                <a:ext cx="1152128" cy="45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800" dirty="0" smtClean="0">
                    <a:cs typeface="Arial" pitchFamily="34" charset="0"/>
                  </a:rPr>
                  <a:t>加熱</a:t>
                </a:r>
                <a:endParaRPr lang="en-US" altLang="ja-JP" sz="1800" dirty="0" smtClean="0">
                  <a:cs typeface="Arial" pitchFamily="34" charset="0"/>
                </a:endParaRPr>
              </a:p>
            </p:txBody>
          </p:sp>
        </p:grpSp>
        <p:sp>
          <p:nvSpPr>
            <p:cNvPr id="24" name="フリーフォーム 23"/>
            <p:cNvSpPr/>
            <p:nvPr/>
          </p:nvSpPr>
          <p:spPr>
            <a:xfrm>
              <a:off x="3655320" y="2531303"/>
              <a:ext cx="918911" cy="693549"/>
            </a:xfrm>
            <a:custGeom>
              <a:avLst/>
              <a:gdLst>
                <a:gd name="connsiteX0" fmla="*/ 0 w 723900"/>
                <a:gd name="connsiteY0" fmla="*/ 359833 h 666750"/>
                <a:gd name="connsiteX1" fmla="*/ 215900 w 723900"/>
                <a:gd name="connsiteY1" fmla="*/ 16933 h 666750"/>
                <a:gd name="connsiteX2" fmla="*/ 114300 w 723900"/>
                <a:gd name="connsiteY2" fmla="*/ 461433 h 666750"/>
                <a:gd name="connsiteX3" fmla="*/ 342900 w 723900"/>
                <a:gd name="connsiteY3" fmla="*/ 105833 h 666750"/>
                <a:gd name="connsiteX4" fmla="*/ 241300 w 723900"/>
                <a:gd name="connsiteY4" fmla="*/ 563033 h 666750"/>
                <a:gd name="connsiteX5" fmla="*/ 469900 w 723900"/>
                <a:gd name="connsiteY5" fmla="*/ 220133 h 666750"/>
                <a:gd name="connsiteX6" fmla="*/ 368300 w 723900"/>
                <a:gd name="connsiteY6" fmla="*/ 626533 h 666750"/>
                <a:gd name="connsiteX7" fmla="*/ 571500 w 723900"/>
                <a:gd name="connsiteY7" fmla="*/ 461433 h 666750"/>
                <a:gd name="connsiteX8" fmla="*/ 723900 w 723900"/>
                <a:gd name="connsiteY8" fmla="*/ 563033 h 666750"/>
                <a:gd name="connsiteX0" fmla="*/ 0 w 723900"/>
                <a:gd name="connsiteY0" fmla="*/ 359833 h 672234"/>
                <a:gd name="connsiteX1" fmla="*/ 215900 w 723900"/>
                <a:gd name="connsiteY1" fmla="*/ 16933 h 672234"/>
                <a:gd name="connsiteX2" fmla="*/ 114300 w 723900"/>
                <a:gd name="connsiteY2" fmla="*/ 461433 h 672234"/>
                <a:gd name="connsiteX3" fmla="*/ 342900 w 723900"/>
                <a:gd name="connsiteY3" fmla="*/ 105833 h 672234"/>
                <a:gd name="connsiteX4" fmla="*/ 241300 w 723900"/>
                <a:gd name="connsiteY4" fmla="*/ 563033 h 672234"/>
                <a:gd name="connsiteX5" fmla="*/ 469900 w 723900"/>
                <a:gd name="connsiteY5" fmla="*/ 220133 h 672234"/>
                <a:gd name="connsiteX6" fmla="*/ 368300 w 723900"/>
                <a:gd name="connsiteY6" fmla="*/ 626533 h 672234"/>
                <a:gd name="connsiteX7" fmla="*/ 565385 w 723900"/>
                <a:gd name="connsiteY7" fmla="*/ 494340 h 672234"/>
                <a:gd name="connsiteX8" fmla="*/ 723900 w 723900"/>
                <a:gd name="connsiteY8" fmla="*/ 563033 h 672234"/>
                <a:gd name="connsiteX0" fmla="*/ 0 w 671062"/>
                <a:gd name="connsiteY0" fmla="*/ 359833 h 672234"/>
                <a:gd name="connsiteX1" fmla="*/ 215900 w 671062"/>
                <a:gd name="connsiteY1" fmla="*/ 16933 h 672234"/>
                <a:gd name="connsiteX2" fmla="*/ 114300 w 671062"/>
                <a:gd name="connsiteY2" fmla="*/ 461433 h 672234"/>
                <a:gd name="connsiteX3" fmla="*/ 342900 w 671062"/>
                <a:gd name="connsiteY3" fmla="*/ 105833 h 672234"/>
                <a:gd name="connsiteX4" fmla="*/ 241300 w 671062"/>
                <a:gd name="connsiteY4" fmla="*/ 563033 h 672234"/>
                <a:gd name="connsiteX5" fmla="*/ 469900 w 671062"/>
                <a:gd name="connsiteY5" fmla="*/ 220133 h 672234"/>
                <a:gd name="connsiteX6" fmla="*/ 368300 w 671062"/>
                <a:gd name="connsiteY6" fmla="*/ 626533 h 672234"/>
                <a:gd name="connsiteX7" fmla="*/ 565385 w 671062"/>
                <a:gd name="connsiteY7" fmla="*/ 494340 h 672234"/>
                <a:gd name="connsiteX8" fmla="*/ 671062 w 671062"/>
                <a:gd name="connsiteY8" fmla="*/ 609280 h 672234"/>
                <a:gd name="connsiteX0" fmla="*/ 0 w 671062"/>
                <a:gd name="connsiteY0" fmla="*/ 359833 h 681813"/>
                <a:gd name="connsiteX1" fmla="*/ 215900 w 671062"/>
                <a:gd name="connsiteY1" fmla="*/ 16933 h 681813"/>
                <a:gd name="connsiteX2" fmla="*/ 114300 w 671062"/>
                <a:gd name="connsiteY2" fmla="*/ 461433 h 681813"/>
                <a:gd name="connsiteX3" fmla="*/ 342900 w 671062"/>
                <a:gd name="connsiteY3" fmla="*/ 105833 h 681813"/>
                <a:gd name="connsiteX4" fmla="*/ 241300 w 671062"/>
                <a:gd name="connsiteY4" fmla="*/ 563033 h 681813"/>
                <a:gd name="connsiteX5" fmla="*/ 469900 w 671062"/>
                <a:gd name="connsiteY5" fmla="*/ 220133 h 681813"/>
                <a:gd name="connsiteX6" fmla="*/ 368300 w 671062"/>
                <a:gd name="connsiteY6" fmla="*/ 626533 h 681813"/>
                <a:gd name="connsiteX7" fmla="*/ 512547 w 671062"/>
                <a:gd name="connsiteY7" fmla="*/ 551810 h 681813"/>
                <a:gd name="connsiteX8" fmla="*/ 671062 w 671062"/>
                <a:gd name="connsiteY8" fmla="*/ 609280 h 681813"/>
                <a:gd name="connsiteX0" fmla="*/ 0 w 671062"/>
                <a:gd name="connsiteY0" fmla="*/ 359833 h 647314"/>
                <a:gd name="connsiteX1" fmla="*/ 215900 w 671062"/>
                <a:gd name="connsiteY1" fmla="*/ 16933 h 647314"/>
                <a:gd name="connsiteX2" fmla="*/ 114300 w 671062"/>
                <a:gd name="connsiteY2" fmla="*/ 461433 h 647314"/>
                <a:gd name="connsiteX3" fmla="*/ 342900 w 671062"/>
                <a:gd name="connsiteY3" fmla="*/ 105833 h 647314"/>
                <a:gd name="connsiteX4" fmla="*/ 241300 w 671062"/>
                <a:gd name="connsiteY4" fmla="*/ 563033 h 647314"/>
                <a:gd name="connsiteX5" fmla="*/ 469900 w 671062"/>
                <a:gd name="connsiteY5" fmla="*/ 220133 h 647314"/>
                <a:gd name="connsiteX6" fmla="*/ 368300 w 671062"/>
                <a:gd name="connsiteY6" fmla="*/ 626533 h 647314"/>
                <a:gd name="connsiteX7" fmla="*/ 581221 w 671062"/>
                <a:gd name="connsiteY7" fmla="*/ 344821 h 647314"/>
                <a:gd name="connsiteX8" fmla="*/ 671062 w 671062"/>
                <a:gd name="connsiteY8" fmla="*/ 609280 h 647314"/>
                <a:gd name="connsiteX0" fmla="*/ 0 w 671062"/>
                <a:gd name="connsiteY0" fmla="*/ 359833 h 666471"/>
                <a:gd name="connsiteX1" fmla="*/ 215900 w 671062"/>
                <a:gd name="connsiteY1" fmla="*/ 16933 h 666471"/>
                <a:gd name="connsiteX2" fmla="*/ 114300 w 671062"/>
                <a:gd name="connsiteY2" fmla="*/ 461433 h 666471"/>
                <a:gd name="connsiteX3" fmla="*/ 342900 w 671062"/>
                <a:gd name="connsiteY3" fmla="*/ 105833 h 666471"/>
                <a:gd name="connsiteX4" fmla="*/ 241300 w 671062"/>
                <a:gd name="connsiteY4" fmla="*/ 563033 h 666471"/>
                <a:gd name="connsiteX5" fmla="*/ 469900 w 671062"/>
                <a:gd name="connsiteY5" fmla="*/ 220133 h 666471"/>
                <a:gd name="connsiteX6" fmla="*/ 368300 w 671062"/>
                <a:gd name="connsiteY6" fmla="*/ 626533 h 666471"/>
                <a:gd name="connsiteX7" fmla="*/ 528382 w 671062"/>
                <a:gd name="connsiteY7" fmla="*/ 459762 h 666471"/>
                <a:gd name="connsiteX8" fmla="*/ 671062 w 671062"/>
                <a:gd name="connsiteY8" fmla="*/ 609280 h 666471"/>
                <a:gd name="connsiteX0" fmla="*/ 0 w 686897"/>
                <a:gd name="connsiteY0" fmla="*/ 359833 h 666471"/>
                <a:gd name="connsiteX1" fmla="*/ 215900 w 686897"/>
                <a:gd name="connsiteY1" fmla="*/ 16933 h 666471"/>
                <a:gd name="connsiteX2" fmla="*/ 114300 w 686897"/>
                <a:gd name="connsiteY2" fmla="*/ 461433 h 666471"/>
                <a:gd name="connsiteX3" fmla="*/ 342900 w 686897"/>
                <a:gd name="connsiteY3" fmla="*/ 105833 h 666471"/>
                <a:gd name="connsiteX4" fmla="*/ 241300 w 686897"/>
                <a:gd name="connsiteY4" fmla="*/ 563033 h 666471"/>
                <a:gd name="connsiteX5" fmla="*/ 469900 w 686897"/>
                <a:gd name="connsiteY5" fmla="*/ 220133 h 666471"/>
                <a:gd name="connsiteX6" fmla="*/ 368300 w 686897"/>
                <a:gd name="connsiteY6" fmla="*/ 626533 h 666471"/>
                <a:gd name="connsiteX7" fmla="*/ 528382 w 686897"/>
                <a:gd name="connsiteY7" fmla="*/ 459762 h 666471"/>
                <a:gd name="connsiteX8" fmla="*/ 686897 w 686897"/>
                <a:gd name="connsiteY8" fmla="*/ 574702 h 666471"/>
                <a:gd name="connsiteX0" fmla="*/ 0 w 686897"/>
                <a:gd name="connsiteY0" fmla="*/ 359833 h 676049"/>
                <a:gd name="connsiteX1" fmla="*/ 215900 w 686897"/>
                <a:gd name="connsiteY1" fmla="*/ 16933 h 676049"/>
                <a:gd name="connsiteX2" fmla="*/ 114300 w 686897"/>
                <a:gd name="connsiteY2" fmla="*/ 461433 h 676049"/>
                <a:gd name="connsiteX3" fmla="*/ 342900 w 686897"/>
                <a:gd name="connsiteY3" fmla="*/ 105833 h 676049"/>
                <a:gd name="connsiteX4" fmla="*/ 241300 w 686897"/>
                <a:gd name="connsiteY4" fmla="*/ 563033 h 676049"/>
                <a:gd name="connsiteX5" fmla="*/ 469900 w 686897"/>
                <a:gd name="connsiteY5" fmla="*/ 220133 h 676049"/>
                <a:gd name="connsiteX6" fmla="*/ 368300 w 686897"/>
                <a:gd name="connsiteY6" fmla="*/ 626533 h 676049"/>
                <a:gd name="connsiteX7" fmla="*/ 528382 w 686897"/>
                <a:gd name="connsiteY7" fmla="*/ 517232 h 676049"/>
                <a:gd name="connsiteX8" fmla="*/ 686897 w 686897"/>
                <a:gd name="connsiteY8" fmla="*/ 574702 h 676049"/>
                <a:gd name="connsiteX0" fmla="*/ 0 w 634059"/>
                <a:gd name="connsiteY0" fmla="*/ 359833 h 676049"/>
                <a:gd name="connsiteX1" fmla="*/ 215900 w 634059"/>
                <a:gd name="connsiteY1" fmla="*/ 16933 h 676049"/>
                <a:gd name="connsiteX2" fmla="*/ 114300 w 634059"/>
                <a:gd name="connsiteY2" fmla="*/ 461433 h 676049"/>
                <a:gd name="connsiteX3" fmla="*/ 342900 w 634059"/>
                <a:gd name="connsiteY3" fmla="*/ 105833 h 676049"/>
                <a:gd name="connsiteX4" fmla="*/ 241300 w 634059"/>
                <a:gd name="connsiteY4" fmla="*/ 563033 h 676049"/>
                <a:gd name="connsiteX5" fmla="*/ 469900 w 634059"/>
                <a:gd name="connsiteY5" fmla="*/ 220133 h 676049"/>
                <a:gd name="connsiteX6" fmla="*/ 368300 w 634059"/>
                <a:gd name="connsiteY6" fmla="*/ 626533 h 676049"/>
                <a:gd name="connsiteX7" fmla="*/ 528382 w 634059"/>
                <a:gd name="connsiteY7" fmla="*/ 517232 h 676049"/>
                <a:gd name="connsiteX8" fmla="*/ 634059 w 634059"/>
                <a:gd name="connsiteY8" fmla="*/ 632171 h 67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4059" h="676049">
                  <a:moveTo>
                    <a:pt x="0" y="359833"/>
                  </a:moveTo>
                  <a:cubicBezTo>
                    <a:pt x="98425" y="179916"/>
                    <a:pt x="196850" y="0"/>
                    <a:pt x="215900" y="16933"/>
                  </a:cubicBezTo>
                  <a:cubicBezTo>
                    <a:pt x="234950" y="33866"/>
                    <a:pt x="93133" y="446616"/>
                    <a:pt x="114300" y="461433"/>
                  </a:cubicBezTo>
                  <a:cubicBezTo>
                    <a:pt x="135467" y="476250"/>
                    <a:pt x="321733" y="88900"/>
                    <a:pt x="342900" y="105833"/>
                  </a:cubicBezTo>
                  <a:cubicBezTo>
                    <a:pt x="364067" y="122766"/>
                    <a:pt x="220134" y="543983"/>
                    <a:pt x="241300" y="563033"/>
                  </a:cubicBezTo>
                  <a:cubicBezTo>
                    <a:pt x="262466" y="582083"/>
                    <a:pt x="448733" y="209550"/>
                    <a:pt x="469900" y="220133"/>
                  </a:cubicBezTo>
                  <a:cubicBezTo>
                    <a:pt x="491067" y="230716"/>
                    <a:pt x="358553" y="577017"/>
                    <a:pt x="368300" y="626533"/>
                  </a:cubicBezTo>
                  <a:cubicBezTo>
                    <a:pt x="378047" y="676049"/>
                    <a:pt x="484089" y="516292"/>
                    <a:pt x="528382" y="517232"/>
                  </a:cubicBezTo>
                  <a:cubicBezTo>
                    <a:pt x="572675" y="518172"/>
                    <a:pt x="587492" y="576079"/>
                    <a:pt x="634059" y="632171"/>
                  </a:cubicBezTo>
                </a:path>
              </a:pathLst>
            </a:custGeom>
            <a:ln w="381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>
                <a:cs typeface="Arial" pitchFamily="34" charset="0"/>
              </a:endParaRPr>
            </a:p>
          </p:txBody>
        </p:sp>
        <p:grpSp>
          <p:nvGrpSpPr>
            <p:cNvPr id="22" name="グループ化 78"/>
            <p:cNvGrpSpPr/>
            <p:nvPr/>
          </p:nvGrpSpPr>
          <p:grpSpPr>
            <a:xfrm>
              <a:off x="6590349" y="3259593"/>
              <a:ext cx="2398137" cy="671728"/>
              <a:chOff x="3635896" y="5038575"/>
              <a:chExt cx="2928958" cy="820413"/>
            </a:xfrm>
          </p:grpSpPr>
          <p:sp>
            <p:nvSpPr>
              <p:cNvPr id="33" name="テキスト ボックス 32"/>
              <p:cNvSpPr txBox="1"/>
              <p:nvPr/>
            </p:nvSpPr>
            <p:spPr>
              <a:xfrm>
                <a:off x="3635896" y="5407906"/>
                <a:ext cx="2928958" cy="45108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800" dirty="0" smtClean="0">
                    <a:solidFill>
                      <a:schemeClr val="bg1"/>
                    </a:solidFill>
                    <a:cs typeface="Arial" pitchFamily="34" charset="0"/>
                  </a:rPr>
                  <a:t>基板</a:t>
                </a:r>
                <a:endParaRPr kumimoji="1" lang="ja-JP" altLang="en-US" sz="18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3635896" y="5038575"/>
                <a:ext cx="2928958" cy="451083"/>
              </a:xfrm>
              <a:prstGeom prst="rect">
                <a:avLst/>
              </a:prstGeom>
              <a:gradFill>
                <a:gsLst>
                  <a:gs pos="100000">
                    <a:srgbClr val="66FFFF"/>
                  </a:gs>
                  <a:gs pos="0">
                    <a:srgbClr val="33CCFF"/>
                  </a:gs>
                  <a:gs pos="100000">
                    <a:srgbClr val="33CCFF"/>
                  </a:gs>
                </a:gsLst>
              </a:gra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800" dirty="0" smtClean="0">
                    <a:cs typeface="Arial" pitchFamily="34" charset="0"/>
                  </a:rPr>
                  <a:t>H</a:t>
                </a:r>
                <a:r>
                  <a:rPr kumimoji="1" lang="en-US" altLang="ja-JP" sz="1800" baseline="-25000" dirty="0" smtClean="0">
                    <a:cs typeface="Arial" pitchFamily="34" charset="0"/>
                  </a:rPr>
                  <a:t>2</a:t>
                </a:r>
                <a:r>
                  <a:rPr kumimoji="1" lang="en-US" altLang="ja-JP" sz="1800" dirty="0" smtClean="0">
                    <a:cs typeface="Arial" pitchFamily="34" charset="0"/>
                  </a:rPr>
                  <a:t>O </a:t>
                </a:r>
                <a:r>
                  <a:rPr kumimoji="1" lang="ja-JP" altLang="en-US" sz="1800" dirty="0" smtClean="0">
                    <a:cs typeface="Arial" pitchFamily="34" charset="0"/>
                  </a:rPr>
                  <a:t>氷</a:t>
                </a:r>
                <a:endParaRPr kumimoji="1" lang="ja-JP" altLang="en-US" sz="1800" baseline="-25000" dirty="0">
                  <a:cs typeface="Arial" pitchFamily="34" charset="0"/>
                </a:endParaRPr>
              </a:p>
            </p:txBody>
          </p:sp>
        </p:grpSp>
        <p:grpSp>
          <p:nvGrpSpPr>
            <p:cNvPr id="25" name="グループ化 117"/>
            <p:cNvGrpSpPr/>
            <p:nvPr/>
          </p:nvGrpSpPr>
          <p:grpSpPr>
            <a:xfrm>
              <a:off x="7602595" y="1823808"/>
              <a:ext cx="415605" cy="356647"/>
              <a:chOff x="4932040" y="3284984"/>
              <a:chExt cx="507598" cy="435590"/>
            </a:xfrm>
          </p:grpSpPr>
          <p:sp>
            <p:nvSpPr>
              <p:cNvPr id="30" name="円/楕円 29"/>
              <p:cNvSpPr/>
              <p:nvPr/>
            </p:nvSpPr>
            <p:spPr>
              <a:xfrm>
                <a:off x="5004048" y="3284984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4932040" y="3501008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5220072" y="3429000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</p:grpSp>
        <p:sp>
          <p:nvSpPr>
            <p:cNvPr id="27" name="テキスト ボックス 26"/>
            <p:cNvSpPr txBox="1"/>
            <p:nvPr/>
          </p:nvSpPr>
          <p:spPr>
            <a:xfrm>
              <a:off x="7664453" y="2118597"/>
              <a:ext cx="14440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800" dirty="0" smtClean="0">
                  <a:cs typeface="Arial" pitchFamily="34" charset="0"/>
                </a:rPr>
                <a:t>共鳴多光子</a:t>
              </a:r>
              <a:endParaRPr lang="en-US" altLang="ja-JP" sz="1800" dirty="0" smtClean="0">
                <a:cs typeface="Arial" pitchFamily="34" charset="0"/>
              </a:endParaRPr>
            </a:p>
            <a:p>
              <a:pPr algn="ctr"/>
              <a:r>
                <a:rPr lang="ja-JP" altLang="en-US" sz="1800" dirty="0" smtClean="0">
                  <a:cs typeface="Arial" pitchFamily="34" charset="0"/>
                </a:rPr>
                <a:t>イオン化法</a:t>
              </a:r>
              <a:endParaRPr lang="en-US" altLang="ja-JP" sz="1800" dirty="0" smtClean="0">
                <a:cs typeface="Arial" pitchFamily="34" charset="0"/>
              </a:endParaRPr>
            </a:p>
            <a:p>
              <a:pPr algn="ctr"/>
              <a:r>
                <a:rPr lang="ja-JP" altLang="en-US" dirty="0" smtClean="0">
                  <a:cs typeface="Arial" pitchFamily="34" charset="0"/>
                </a:rPr>
                <a:t>（後述）</a:t>
              </a:r>
              <a:endParaRPr lang="en-US" dirty="0" smtClean="0">
                <a:cs typeface="Arial" pitchFamily="34" charset="0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6662170" y="1196752"/>
              <a:ext cx="2299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800" dirty="0" smtClean="0">
                  <a:cs typeface="Arial" pitchFamily="34" charset="0"/>
                </a:rPr>
                <a:t>H</a:t>
              </a:r>
              <a:r>
                <a:rPr lang="en-US" altLang="ja-JP" sz="1800" baseline="-25000" dirty="0" smtClean="0">
                  <a:cs typeface="Arial" pitchFamily="34" charset="0"/>
                </a:rPr>
                <a:t>2</a:t>
              </a:r>
              <a:r>
                <a:rPr lang="en-US" altLang="ja-JP" sz="1800" dirty="0" smtClean="0">
                  <a:cs typeface="Arial" pitchFamily="34" charset="0"/>
                </a:rPr>
                <a:t>O</a:t>
              </a:r>
              <a:r>
                <a:rPr lang="ja-JP" altLang="en-US" sz="1800" dirty="0" smtClean="0">
                  <a:cs typeface="Arial" pitchFamily="34" charset="0"/>
                </a:rPr>
                <a:t>（</a:t>
              </a:r>
              <a:r>
                <a:rPr lang="en-US" altLang="ja-JP" sz="1800" dirty="0" smtClean="0">
                  <a:cs typeface="Arial" pitchFamily="34" charset="0"/>
                </a:rPr>
                <a:t>OPR?)</a:t>
              </a:r>
            </a:p>
          </p:txBody>
        </p:sp>
        <p:cxnSp>
          <p:nvCxnSpPr>
            <p:cNvPr id="60" name="直線矢印コネクタ 59"/>
            <p:cNvCxnSpPr/>
            <p:nvPr/>
          </p:nvCxnSpPr>
          <p:spPr>
            <a:xfrm flipV="1">
              <a:off x="5949198" y="3746132"/>
              <a:ext cx="639026" cy="1732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正方形/長方形 60"/>
          <p:cNvSpPr/>
          <p:nvPr/>
        </p:nvSpPr>
        <p:spPr>
          <a:xfrm>
            <a:off x="0" y="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 smtClean="0">
                <a:cs typeface="Arial" pitchFamily="34" charset="0"/>
              </a:rPr>
              <a:t>氷から水分子は脱離するのか？</a:t>
            </a:r>
            <a:endParaRPr lang="en-US" altLang="ja-JP" sz="2000" dirty="0" smtClean="0">
              <a:cs typeface="Arial" pitchFamily="34" charset="0"/>
            </a:endParaRPr>
          </a:p>
          <a:p>
            <a:pPr algn="ctr"/>
            <a:r>
              <a:rPr lang="ja-JP" altLang="en-US" sz="2000" dirty="0" smtClean="0">
                <a:cs typeface="Arial" pitchFamily="34" charset="0"/>
              </a:rPr>
              <a:t>その核スピン異性体比はどうなっているのか？</a:t>
            </a:r>
            <a:endParaRPr lang="en-US" altLang="ja-JP" sz="2000" dirty="0" smtClean="0">
              <a:cs typeface="Arial" pitchFamily="34" charset="0"/>
            </a:endParaRPr>
          </a:p>
          <a:p>
            <a:pPr algn="ctr"/>
            <a:r>
              <a:rPr lang="ja-JP" altLang="en-US" sz="2000" dirty="0" smtClean="0">
                <a:cs typeface="Arial" pitchFamily="34" charset="0"/>
              </a:rPr>
              <a:t>（生成時の温度と関連しているのか？）</a:t>
            </a:r>
            <a:endParaRPr lang="en-US" sz="2000" dirty="0" smtClean="0">
              <a:cs typeface="Arial" pitchFamily="34" charset="0"/>
            </a:endParaRPr>
          </a:p>
          <a:p>
            <a:pPr algn="ctr"/>
            <a:r>
              <a:rPr lang="en-US" sz="2000" dirty="0" smtClean="0">
                <a:cs typeface="Arial" pitchFamily="34" charset="0"/>
              </a:rPr>
              <a:t>Direct measurement of the OPR of desorbed H</a:t>
            </a:r>
            <a:r>
              <a:rPr lang="en-US" sz="2000" baseline="-25000" dirty="0" smtClean="0">
                <a:cs typeface="Arial" pitchFamily="34" charset="0"/>
              </a:rPr>
              <a:t>2</a:t>
            </a:r>
            <a:r>
              <a:rPr lang="en-US" sz="2000" dirty="0" smtClean="0">
                <a:cs typeface="Arial" pitchFamily="34" charset="0"/>
              </a:rPr>
              <a:t>O from water ice at 10 K</a:t>
            </a:r>
          </a:p>
        </p:txBody>
      </p:sp>
      <p:sp>
        <p:nvSpPr>
          <p:cNvPr id="62" name="正方形/長方形 61"/>
          <p:cNvSpPr/>
          <p:nvPr/>
        </p:nvSpPr>
        <p:spPr>
          <a:xfrm>
            <a:off x="251520" y="4617709"/>
            <a:ext cx="3203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cs typeface="Arial" pitchFamily="34" charset="0"/>
              </a:rPr>
              <a:t>O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 + H → HO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,		(1)</a:t>
            </a:r>
          </a:p>
          <a:p>
            <a:pPr algn="ctr"/>
            <a:r>
              <a:rPr lang="en-US" dirty="0" smtClean="0">
                <a:cs typeface="Arial" pitchFamily="34" charset="0"/>
              </a:rPr>
              <a:t>HO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 + H → H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O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,		(2)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H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 + H → H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 + OH,	(3)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OH + H → H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O,		(4)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OH + H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 → H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 + H.	(5)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0" y="61670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(3) – (5) are the formation processes of interstellar H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 ice.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3"/>
          <p:cNvGrpSpPr/>
          <p:nvPr/>
        </p:nvGrpSpPr>
        <p:grpSpPr>
          <a:xfrm>
            <a:off x="179512" y="44624"/>
            <a:ext cx="8584363" cy="5760641"/>
            <a:chOff x="227931" y="332424"/>
            <a:chExt cx="6505142" cy="4365352"/>
          </a:xfrm>
        </p:grpSpPr>
        <p:grpSp>
          <p:nvGrpSpPr>
            <p:cNvPr id="3" name="グループ化 4"/>
            <p:cNvGrpSpPr/>
            <p:nvPr/>
          </p:nvGrpSpPr>
          <p:grpSpPr>
            <a:xfrm>
              <a:off x="227931" y="332424"/>
              <a:ext cx="6505142" cy="4365352"/>
              <a:chOff x="1305257" y="1011765"/>
              <a:chExt cx="6505142" cy="4365352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7860" y="1377245"/>
                <a:ext cx="5228276" cy="3950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フリーフォーム 7"/>
              <p:cNvSpPr/>
              <p:nvPr/>
            </p:nvSpPr>
            <p:spPr>
              <a:xfrm>
                <a:off x="2802676" y="4795500"/>
                <a:ext cx="314905" cy="316036"/>
              </a:xfrm>
              <a:custGeom>
                <a:avLst/>
                <a:gdLst>
                  <a:gd name="connsiteX0" fmla="*/ 196190 w 302088"/>
                  <a:gd name="connsiteY0" fmla="*/ 15490 h 305543"/>
                  <a:gd name="connsiteX1" fmla="*/ 8071 w 302088"/>
                  <a:gd name="connsiteY1" fmla="*/ 213134 h 305543"/>
                  <a:gd name="connsiteX2" fmla="*/ 41409 w 302088"/>
                  <a:gd name="connsiteY2" fmla="*/ 286953 h 305543"/>
                  <a:gd name="connsiteX3" fmla="*/ 105702 w 302088"/>
                  <a:gd name="connsiteY3" fmla="*/ 289334 h 305543"/>
                  <a:gd name="connsiteX4" fmla="*/ 291440 w 302088"/>
                  <a:gd name="connsiteY4" fmla="*/ 101215 h 305543"/>
                  <a:gd name="connsiteX5" fmla="*/ 270009 w 302088"/>
                  <a:gd name="connsiteY5" fmla="*/ 22634 h 305543"/>
                  <a:gd name="connsiteX6" fmla="*/ 196190 w 302088"/>
                  <a:gd name="connsiteY6" fmla="*/ 15490 h 305543"/>
                  <a:gd name="connsiteX0" fmla="*/ 196190 w 304230"/>
                  <a:gd name="connsiteY0" fmla="*/ 14647 h 304700"/>
                  <a:gd name="connsiteX1" fmla="*/ 8071 w 304230"/>
                  <a:gd name="connsiteY1" fmla="*/ 212291 h 304700"/>
                  <a:gd name="connsiteX2" fmla="*/ 41409 w 304230"/>
                  <a:gd name="connsiteY2" fmla="*/ 286110 h 304700"/>
                  <a:gd name="connsiteX3" fmla="*/ 105702 w 304230"/>
                  <a:gd name="connsiteY3" fmla="*/ 288491 h 304700"/>
                  <a:gd name="connsiteX4" fmla="*/ 291440 w 304230"/>
                  <a:gd name="connsiteY4" fmla="*/ 100372 h 304700"/>
                  <a:gd name="connsiteX5" fmla="*/ 279534 w 304230"/>
                  <a:gd name="connsiteY5" fmla="*/ 24172 h 304700"/>
                  <a:gd name="connsiteX6" fmla="*/ 196190 w 304230"/>
                  <a:gd name="connsiteY6" fmla="*/ 14647 h 304700"/>
                  <a:gd name="connsiteX0" fmla="*/ 196190 w 304230"/>
                  <a:gd name="connsiteY0" fmla="*/ 17820 h 307873"/>
                  <a:gd name="connsiteX1" fmla="*/ 8071 w 304230"/>
                  <a:gd name="connsiteY1" fmla="*/ 215464 h 307873"/>
                  <a:gd name="connsiteX2" fmla="*/ 41409 w 304230"/>
                  <a:gd name="connsiteY2" fmla="*/ 289283 h 307873"/>
                  <a:gd name="connsiteX3" fmla="*/ 105702 w 304230"/>
                  <a:gd name="connsiteY3" fmla="*/ 291664 h 307873"/>
                  <a:gd name="connsiteX4" fmla="*/ 291440 w 304230"/>
                  <a:gd name="connsiteY4" fmla="*/ 103545 h 307873"/>
                  <a:gd name="connsiteX5" fmla="*/ 279534 w 304230"/>
                  <a:gd name="connsiteY5" fmla="*/ 27345 h 307873"/>
                  <a:gd name="connsiteX6" fmla="*/ 196190 w 304230"/>
                  <a:gd name="connsiteY6" fmla="*/ 17820 h 307873"/>
                  <a:gd name="connsiteX0" fmla="*/ 191611 w 299651"/>
                  <a:gd name="connsiteY0" fmla="*/ 17820 h 307873"/>
                  <a:gd name="connsiteX1" fmla="*/ 3492 w 299651"/>
                  <a:gd name="connsiteY1" fmla="*/ 215464 h 307873"/>
                  <a:gd name="connsiteX2" fmla="*/ 36830 w 299651"/>
                  <a:gd name="connsiteY2" fmla="*/ 289283 h 307873"/>
                  <a:gd name="connsiteX3" fmla="*/ 101123 w 299651"/>
                  <a:gd name="connsiteY3" fmla="*/ 291664 h 307873"/>
                  <a:gd name="connsiteX4" fmla="*/ 286861 w 299651"/>
                  <a:gd name="connsiteY4" fmla="*/ 103545 h 307873"/>
                  <a:gd name="connsiteX5" fmla="*/ 274955 w 299651"/>
                  <a:gd name="connsiteY5" fmla="*/ 27345 h 307873"/>
                  <a:gd name="connsiteX6" fmla="*/ 191611 w 299651"/>
                  <a:gd name="connsiteY6" fmla="*/ 17820 h 307873"/>
                  <a:gd name="connsiteX0" fmla="*/ 194298 w 302338"/>
                  <a:gd name="connsiteY0" fmla="*/ 17820 h 307873"/>
                  <a:gd name="connsiteX1" fmla="*/ 6179 w 302338"/>
                  <a:gd name="connsiteY1" fmla="*/ 215464 h 307873"/>
                  <a:gd name="connsiteX2" fmla="*/ 39517 w 302338"/>
                  <a:gd name="connsiteY2" fmla="*/ 289283 h 307873"/>
                  <a:gd name="connsiteX3" fmla="*/ 103810 w 302338"/>
                  <a:gd name="connsiteY3" fmla="*/ 291664 h 307873"/>
                  <a:gd name="connsiteX4" fmla="*/ 289548 w 302338"/>
                  <a:gd name="connsiteY4" fmla="*/ 103545 h 307873"/>
                  <a:gd name="connsiteX5" fmla="*/ 277642 w 302338"/>
                  <a:gd name="connsiteY5" fmla="*/ 27345 h 307873"/>
                  <a:gd name="connsiteX6" fmla="*/ 194298 w 302338"/>
                  <a:gd name="connsiteY6" fmla="*/ 17820 h 307873"/>
                  <a:gd name="connsiteX0" fmla="*/ 197156 w 305196"/>
                  <a:gd name="connsiteY0" fmla="*/ 17820 h 307873"/>
                  <a:gd name="connsiteX1" fmla="*/ 9037 w 305196"/>
                  <a:gd name="connsiteY1" fmla="*/ 215464 h 307873"/>
                  <a:gd name="connsiteX2" fmla="*/ 42375 w 305196"/>
                  <a:gd name="connsiteY2" fmla="*/ 289283 h 307873"/>
                  <a:gd name="connsiteX3" fmla="*/ 106668 w 305196"/>
                  <a:gd name="connsiteY3" fmla="*/ 291664 h 307873"/>
                  <a:gd name="connsiteX4" fmla="*/ 292406 w 305196"/>
                  <a:gd name="connsiteY4" fmla="*/ 103545 h 307873"/>
                  <a:gd name="connsiteX5" fmla="*/ 280500 w 305196"/>
                  <a:gd name="connsiteY5" fmla="*/ 27345 h 307873"/>
                  <a:gd name="connsiteX6" fmla="*/ 197156 w 305196"/>
                  <a:gd name="connsiteY6" fmla="*/ 17820 h 307873"/>
                  <a:gd name="connsiteX0" fmla="*/ 197156 w 305196"/>
                  <a:gd name="connsiteY0" fmla="*/ 17820 h 307873"/>
                  <a:gd name="connsiteX1" fmla="*/ 9037 w 305196"/>
                  <a:gd name="connsiteY1" fmla="*/ 215464 h 307873"/>
                  <a:gd name="connsiteX2" fmla="*/ 42375 w 305196"/>
                  <a:gd name="connsiteY2" fmla="*/ 289283 h 307873"/>
                  <a:gd name="connsiteX3" fmla="*/ 106668 w 305196"/>
                  <a:gd name="connsiteY3" fmla="*/ 291664 h 307873"/>
                  <a:gd name="connsiteX4" fmla="*/ 292406 w 305196"/>
                  <a:gd name="connsiteY4" fmla="*/ 103545 h 307873"/>
                  <a:gd name="connsiteX5" fmla="*/ 280500 w 305196"/>
                  <a:gd name="connsiteY5" fmla="*/ 27345 h 307873"/>
                  <a:gd name="connsiteX6" fmla="*/ 197156 w 305196"/>
                  <a:gd name="connsiteY6" fmla="*/ 17820 h 307873"/>
                  <a:gd name="connsiteX0" fmla="*/ 197156 w 305196"/>
                  <a:gd name="connsiteY0" fmla="*/ 17820 h 307873"/>
                  <a:gd name="connsiteX1" fmla="*/ 9037 w 305196"/>
                  <a:gd name="connsiteY1" fmla="*/ 215464 h 307873"/>
                  <a:gd name="connsiteX2" fmla="*/ 42375 w 305196"/>
                  <a:gd name="connsiteY2" fmla="*/ 289283 h 307873"/>
                  <a:gd name="connsiteX3" fmla="*/ 106668 w 305196"/>
                  <a:gd name="connsiteY3" fmla="*/ 291664 h 307873"/>
                  <a:gd name="connsiteX4" fmla="*/ 292406 w 305196"/>
                  <a:gd name="connsiteY4" fmla="*/ 103545 h 307873"/>
                  <a:gd name="connsiteX5" fmla="*/ 280500 w 305196"/>
                  <a:gd name="connsiteY5" fmla="*/ 27345 h 307873"/>
                  <a:gd name="connsiteX6" fmla="*/ 197156 w 305196"/>
                  <a:gd name="connsiteY6" fmla="*/ 17820 h 307873"/>
                  <a:gd name="connsiteX0" fmla="*/ 190001 w 298041"/>
                  <a:gd name="connsiteY0" fmla="*/ 17820 h 307873"/>
                  <a:gd name="connsiteX1" fmla="*/ 1882 w 298041"/>
                  <a:gd name="connsiteY1" fmla="*/ 215464 h 307873"/>
                  <a:gd name="connsiteX2" fmla="*/ 35220 w 298041"/>
                  <a:gd name="connsiteY2" fmla="*/ 289283 h 307873"/>
                  <a:gd name="connsiteX3" fmla="*/ 99513 w 298041"/>
                  <a:gd name="connsiteY3" fmla="*/ 291664 h 307873"/>
                  <a:gd name="connsiteX4" fmla="*/ 285251 w 298041"/>
                  <a:gd name="connsiteY4" fmla="*/ 103545 h 307873"/>
                  <a:gd name="connsiteX5" fmla="*/ 273345 w 298041"/>
                  <a:gd name="connsiteY5" fmla="*/ 27345 h 307873"/>
                  <a:gd name="connsiteX6" fmla="*/ 190001 w 298041"/>
                  <a:gd name="connsiteY6" fmla="*/ 17820 h 307873"/>
                  <a:gd name="connsiteX0" fmla="*/ 187620 w 297951"/>
                  <a:gd name="connsiteY0" fmla="*/ 20296 h 300824"/>
                  <a:gd name="connsiteX1" fmla="*/ 1882 w 297951"/>
                  <a:gd name="connsiteY1" fmla="*/ 208415 h 300824"/>
                  <a:gd name="connsiteX2" fmla="*/ 35220 w 297951"/>
                  <a:gd name="connsiteY2" fmla="*/ 282234 h 300824"/>
                  <a:gd name="connsiteX3" fmla="*/ 99513 w 297951"/>
                  <a:gd name="connsiteY3" fmla="*/ 284615 h 300824"/>
                  <a:gd name="connsiteX4" fmla="*/ 285251 w 297951"/>
                  <a:gd name="connsiteY4" fmla="*/ 96496 h 300824"/>
                  <a:gd name="connsiteX5" fmla="*/ 273345 w 297951"/>
                  <a:gd name="connsiteY5" fmla="*/ 20296 h 300824"/>
                  <a:gd name="connsiteX6" fmla="*/ 187620 w 297951"/>
                  <a:gd name="connsiteY6" fmla="*/ 20296 h 300824"/>
                  <a:gd name="connsiteX0" fmla="*/ 187620 w 297951"/>
                  <a:gd name="connsiteY0" fmla="*/ 20296 h 300824"/>
                  <a:gd name="connsiteX1" fmla="*/ 1882 w 297951"/>
                  <a:gd name="connsiteY1" fmla="*/ 208415 h 300824"/>
                  <a:gd name="connsiteX2" fmla="*/ 35220 w 297951"/>
                  <a:gd name="connsiteY2" fmla="*/ 282234 h 300824"/>
                  <a:gd name="connsiteX3" fmla="*/ 99513 w 297951"/>
                  <a:gd name="connsiteY3" fmla="*/ 284615 h 300824"/>
                  <a:gd name="connsiteX4" fmla="*/ 285251 w 297951"/>
                  <a:gd name="connsiteY4" fmla="*/ 96496 h 300824"/>
                  <a:gd name="connsiteX5" fmla="*/ 273345 w 297951"/>
                  <a:gd name="connsiteY5" fmla="*/ 20296 h 300824"/>
                  <a:gd name="connsiteX6" fmla="*/ 187620 w 297951"/>
                  <a:gd name="connsiteY6" fmla="*/ 20296 h 300824"/>
                  <a:gd name="connsiteX0" fmla="*/ 187620 w 297951"/>
                  <a:gd name="connsiteY0" fmla="*/ 18231 h 298759"/>
                  <a:gd name="connsiteX1" fmla="*/ 1882 w 297951"/>
                  <a:gd name="connsiteY1" fmla="*/ 206350 h 298759"/>
                  <a:gd name="connsiteX2" fmla="*/ 35220 w 297951"/>
                  <a:gd name="connsiteY2" fmla="*/ 280169 h 298759"/>
                  <a:gd name="connsiteX3" fmla="*/ 99513 w 297951"/>
                  <a:gd name="connsiteY3" fmla="*/ 282550 h 298759"/>
                  <a:gd name="connsiteX4" fmla="*/ 285251 w 297951"/>
                  <a:gd name="connsiteY4" fmla="*/ 94431 h 298759"/>
                  <a:gd name="connsiteX5" fmla="*/ 273345 w 297951"/>
                  <a:gd name="connsiteY5" fmla="*/ 18231 h 298759"/>
                  <a:gd name="connsiteX6" fmla="*/ 187620 w 297951"/>
                  <a:gd name="connsiteY6" fmla="*/ 18231 h 298759"/>
                  <a:gd name="connsiteX0" fmla="*/ 187620 w 297951"/>
                  <a:gd name="connsiteY0" fmla="*/ 18231 h 300843"/>
                  <a:gd name="connsiteX1" fmla="*/ 1882 w 297951"/>
                  <a:gd name="connsiteY1" fmla="*/ 206350 h 300843"/>
                  <a:gd name="connsiteX2" fmla="*/ 35220 w 297951"/>
                  <a:gd name="connsiteY2" fmla="*/ 280169 h 300843"/>
                  <a:gd name="connsiteX3" fmla="*/ 99513 w 297951"/>
                  <a:gd name="connsiteY3" fmla="*/ 282550 h 300843"/>
                  <a:gd name="connsiteX4" fmla="*/ 285251 w 297951"/>
                  <a:gd name="connsiteY4" fmla="*/ 94431 h 300843"/>
                  <a:gd name="connsiteX5" fmla="*/ 273345 w 297951"/>
                  <a:gd name="connsiteY5" fmla="*/ 18231 h 300843"/>
                  <a:gd name="connsiteX6" fmla="*/ 187620 w 297951"/>
                  <a:gd name="connsiteY6" fmla="*/ 18231 h 300843"/>
                  <a:gd name="connsiteX0" fmla="*/ 187620 w 297951"/>
                  <a:gd name="connsiteY0" fmla="*/ 18231 h 300843"/>
                  <a:gd name="connsiteX1" fmla="*/ 1882 w 297951"/>
                  <a:gd name="connsiteY1" fmla="*/ 206350 h 300843"/>
                  <a:gd name="connsiteX2" fmla="*/ 35220 w 297951"/>
                  <a:gd name="connsiteY2" fmla="*/ 280169 h 300843"/>
                  <a:gd name="connsiteX3" fmla="*/ 99513 w 297951"/>
                  <a:gd name="connsiteY3" fmla="*/ 282550 h 300843"/>
                  <a:gd name="connsiteX4" fmla="*/ 285251 w 297951"/>
                  <a:gd name="connsiteY4" fmla="*/ 94431 h 300843"/>
                  <a:gd name="connsiteX5" fmla="*/ 273345 w 297951"/>
                  <a:gd name="connsiteY5" fmla="*/ 18231 h 300843"/>
                  <a:gd name="connsiteX6" fmla="*/ 187620 w 297951"/>
                  <a:gd name="connsiteY6" fmla="*/ 18231 h 300843"/>
                  <a:gd name="connsiteX0" fmla="*/ 187620 w 297951"/>
                  <a:gd name="connsiteY0" fmla="*/ 18231 h 297721"/>
                  <a:gd name="connsiteX1" fmla="*/ 1882 w 297951"/>
                  <a:gd name="connsiteY1" fmla="*/ 206350 h 297721"/>
                  <a:gd name="connsiteX2" fmla="*/ 35220 w 297951"/>
                  <a:gd name="connsiteY2" fmla="*/ 280169 h 297721"/>
                  <a:gd name="connsiteX3" fmla="*/ 99513 w 297951"/>
                  <a:gd name="connsiteY3" fmla="*/ 282550 h 297721"/>
                  <a:gd name="connsiteX4" fmla="*/ 285251 w 297951"/>
                  <a:gd name="connsiteY4" fmla="*/ 94431 h 297721"/>
                  <a:gd name="connsiteX5" fmla="*/ 273345 w 297951"/>
                  <a:gd name="connsiteY5" fmla="*/ 18231 h 297721"/>
                  <a:gd name="connsiteX6" fmla="*/ 187620 w 297951"/>
                  <a:gd name="connsiteY6" fmla="*/ 18231 h 297721"/>
                  <a:gd name="connsiteX0" fmla="*/ 187620 w 297951"/>
                  <a:gd name="connsiteY0" fmla="*/ 18231 h 297721"/>
                  <a:gd name="connsiteX1" fmla="*/ 1882 w 297951"/>
                  <a:gd name="connsiteY1" fmla="*/ 206350 h 297721"/>
                  <a:gd name="connsiteX2" fmla="*/ 35220 w 297951"/>
                  <a:gd name="connsiteY2" fmla="*/ 280169 h 297721"/>
                  <a:gd name="connsiteX3" fmla="*/ 99513 w 297951"/>
                  <a:gd name="connsiteY3" fmla="*/ 282550 h 297721"/>
                  <a:gd name="connsiteX4" fmla="*/ 285251 w 297951"/>
                  <a:gd name="connsiteY4" fmla="*/ 94431 h 297721"/>
                  <a:gd name="connsiteX5" fmla="*/ 273345 w 297951"/>
                  <a:gd name="connsiteY5" fmla="*/ 18231 h 297721"/>
                  <a:gd name="connsiteX6" fmla="*/ 187620 w 297951"/>
                  <a:gd name="connsiteY6" fmla="*/ 18231 h 297721"/>
                  <a:gd name="connsiteX0" fmla="*/ 187620 w 293718"/>
                  <a:gd name="connsiteY0" fmla="*/ 18231 h 297721"/>
                  <a:gd name="connsiteX1" fmla="*/ 1882 w 293718"/>
                  <a:gd name="connsiteY1" fmla="*/ 206350 h 297721"/>
                  <a:gd name="connsiteX2" fmla="*/ 35220 w 293718"/>
                  <a:gd name="connsiteY2" fmla="*/ 280169 h 297721"/>
                  <a:gd name="connsiteX3" fmla="*/ 99513 w 293718"/>
                  <a:gd name="connsiteY3" fmla="*/ 282550 h 297721"/>
                  <a:gd name="connsiteX4" fmla="*/ 285251 w 293718"/>
                  <a:gd name="connsiteY4" fmla="*/ 94431 h 297721"/>
                  <a:gd name="connsiteX5" fmla="*/ 273345 w 293718"/>
                  <a:gd name="connsiteY5" fmla="*/ 18231 h 297721"/>
                  <a:gd name="connsiteX6" fmla="*/ 187620 w 293718"/>
                  <a:gd name="connsiteY6" fmla="*/ 18231 h 297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718" h="297721">
                    <a:moveTo>
                      <a:pt x="187620" y="18231"/>
                    </a:moveTo>
                    <a:cubicBezTo>
                      <a:pt x="151901" y="56728"/>
                      <a:pt x="30061" y="175394"/>
                      <a:pt x="1882" y="206350"/>
                    </a:cubicBezTo>
                    <a:cubicBezTo>
                      <a:pt x="-7247" y="246831"/>
                      <a:pt x="18948" y="267469"/>
                      <a:pt x="35220" y="280169"/>
                    </a:cubicBezTo>
                    <a:cubicBezTo>
                      <a:pt x="51492" y="292869"/>
                      <a:pt x="45934" y="311125"/>
                      <a:pt x="99513" y="282550"/>
                    </a:cubicBezTo>
                    <a:cubicBezTo>
                      <a:pt x="136423" y="246832"/>
                      <a:pt x="245960" y="141262"/>
                      <a:pt x="285251" y="94431"/>
                    </a:cubicBezTo>
                    <a:cubicBezTo>
                      <a:pt x="303111" y="49981"/>
                      <a:pt x="289617" y="30931"/>
                      <a:pt x="273345" y="18231"/>
                    </a:cubicBezTo>
                    <a:cubicBezTo>
                      <a:pt x="257073" y="5531"/>
                      <a:pt x="237627" y="-15503"/>
                      <a:pt x="187620" y="1823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0000"/>
                  </a:gs>
                  <a:gs pos="50000">
                    <a:srgbClr val="FF0000">
                      <a:lumMod val="50000"/>
                      <a:lumOff val="50000"/>
                    </a:srgbClr>
                  </a:gs>
                  <a:gs pos="100000">
                    <a:srgbClr val="FF0000">
                      <a:lumMod val="0"/>
                      <a:lumOff val="10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80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1605524" y="2495292"/>
                <a:ext cx="1607342" cy="279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800" dirty="0" err="1" smtClean="0">
                    <a:latin typeface="Arial" pitchFamily="34" charset="0"/>
                    <a:cs typeface="Arial" pitchFamily="34" charset="0"/>
                  </a:rPr>
                  <a:t>Microchannel</a:t>
                </a:r>
                <a:r>
                  <a:rPr lang="en-US" altLang="ja-JP" sz="1800" dirty="0" smtClean="0">
                    <a:latin typeface="Arial" pitchFamily="34" charset="0"/>
                    <a:cs typeface="Arial" pitchFamily="34" charset="0"/>
                  </a:rPr>
                  <a:t> plate</a:t>
                </a:r>
                <a:endParaRPr kumimoji="1" lang="ja-JP" altLang="en-US" sz="18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5561477" y="4558614"/>
                <a:ext cx="2248922" cy="489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800" dirty="0" smtClean="0">
                    <a:latin typeface="Arial" pitchFamily="34" charset="0"/>
                    <a:cs typeface="Arial" pitchFamily="34" charset="0"/>
                  </a:rPr>
                  <a:t>Cold cathode gauge</a:t>
                </a:r>
              </a:p>
              <a:p>
                <a:r>
                  <a:rPr kumimoji="1" lang="en-US" altLang="ja-JP" sz="1800" dirty="0" smtClean="0">
                    <a:latin typeface="Arial" pitchFamily="34" charset="0"/>
                    <a:cs typeface="Arial" pitchFamily="34" charset="0"/>
                  </a:rPr>
                  <a:t>(Base pressure: </a:t>
                </a:r>
                <a:r>
                  <a:rPr kumimoji="1" lang="en-US" altLang="ja-JP" sz="1800" dirty="0" smtClean="0">
                    <a:cs typeface="Arial" pitchFamily="34" charset="0"/>
                  </a:rPr>
                  <a:t>10</a:t>
                </a:r>
                <a:r>
                  <a:rPr kumimoji="1" lang="en-US" altLang="ja-JP" sz="1800" baseline="30000" dirty="0" smtClean="0">
                    <a:cs typeface="Arial" pitchFamily="34" charset="0"/>
                  </a:rPr>
                  <a:t>−8</a:t>
                </a:r>
                <a:r>
                  <a:rPr kumimoji="1" lang="en-US" altLang="ja-JP" sz="1800" dirty="0" smtClean="0">
                    <a:cs typeface="Arial" pitchFamily="34" charset="0"/>
                  </a:rPr>
                  <a:t> Pa</a:t>
                </a:r>
                <a:r>
                  <a:rPr kumimoji="1" lang="en-US" altLang="ja-JP" sz="1800" dirty="0" smtClean="0">
                    <a:latin typeface="Arial" pitchFamily="34" charset="0"/>
                    <a:cs typeface="Arial" pitchFamily="34" charset="0"/>
                  </a:rPr>
                  <a:t>)</a:t>
                </a:r>
                <a:endParaRPr kumimoji="1" lang="ja-JP" altLang="en-US" sz="18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5943445" y="1066332"/>
                <a:ext cx="1519881" cy="489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800" dirty="0" err="1" smtClean="0">
                    <a:latin typeface="Arial" pitchFamily="34" charset="0"/>
                    <a:cs typeface="Arial" pitchFamily="34" charset="0"/>
                  </a:rPr>
                  <a:t>Quadrupole</a:t>
                </a:r>
                <a:r>
                  <a:rPr lang="en-US" altLang="ja-JP" sz="1800" dirty="0" smtClean="0">
                    <a:latin typeface="Arial" pitchFamily="34" charset="0"/>
                    <a:cs typeface="Arial" pitchFamily="34" charset="0"/>
                  </a:rPr>
                  <a:t> mass</a:t>
                </a:r>
              </a:p>
              <a:p>
                <a:pPr algn="ctr"/>
                <a:r>
                  <a:rPr lang="en-US" altLang="ja-JP" sz="1800" dirty="0" smtClean="0">
                    <a:latin typeface="Arial" pitchFamily="34" charset="0"/>
                    <a:cs typeface="Arial" pitchFamily="34" charset="0"/>
                  </a:rPr>
                  <a:t> analyzer</a:t>
                </a:r>
                <a:endParaRPr kumimoji="1" lang="ja-JP" altLang="en-US" sz="18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2021951" y="1631196"/>
                <a:ext cx="1247780" cy="279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>
                    <a:latin typeface="Arial" pitchFamily="34" charset="0"/>
                    <a:cs typeface="Arial" pitchFamily="34" charset="0"/>
                  </a:rPr>
                  <a:t>Capillary plate</a:t>
                </a: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1523525" y="4492906"/>
                <a:ext cx="942880" cy="279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800" dirty="0" smtClean="0">
                    <a:latin typeface="Arial" pitchFamily="34" charset="0"/>
                    <a:cs typeface="Arial" pitchFamily="34" charset="0"/>
                  </a:rPr>
                  <a:t>H</a:t>
                </a:r>
                <a:r>
                  <a:rPr lang="en-US" altLang="ja-JP" sz="1800" baseline="-25000" dirty="0" smtClean="0">
                    <a:latin typeface="Arial" pitchFamily="34" charset="0"/>
                    <a:cs typeface="Arial" pitchFamily="34" charset="0"/>
                  </a:rPr>
                  <a:t>2</a:t>
                </a:r>
                <a:r>
                  <a:rPr lang="en-US" altLang="ja-JP" sz="1800" dirty="0" smtClean="0">
                    <a:latin typeface="Arial" pitchFamily="34" charset="0"/>
                    <a:cs typeface="Arial" pitchFamily="34" charset="0"/>
                  </a:rPr>
                  <a:t> p</a:t>
                </a:r>
                <a:r>
                  <a:rPr kumimoji="1" lang="en-US" altLang="ja-JP" sz="1800" dirty="0" smtClean="0">
                    <a:latin typeface="Arial" pitchFamily="34" charset="0"/>
                    <a:cs typeface="Arial" pitchFamily="34" charset="0"/>
                  </a:rPr>
                  <a:t>lasma</a:t>
                </a:r>
                <a:endParaRPr kumimoji="1" lang="ja-JP" altLang="en-US" sz="18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6059966" y="2364798"/>
                <a:ext cx="1267215" cy="279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800" dirty="0" smtClean="0">
                    <a:latin typeface="Arial" pitchFamily="34" charset="0"/>
                    <a:cs typeface="Arial" pitchFamily="34" charset="0"/>
                  </a:rPr>
                  <a:t>He</a:t>
                </a:r>
                <a:r>
                  <a:rPr kumimoji="1" lang="ja-JP" altLang="en-US" sz="18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1" lang="en-US" altLang="ja-JP" sz="1800" dirty="0" smtClean="0">
                    <a:latin typeface="Arial" pitchFamily="34" charset="0"/>
                    <a:cs typeface="Arial" pitchFamily="34" charset="0"/>
                  </a:rPr>
                  <a:t>refrigerator</a:t>
                </a:r>
                <a:endParaRPr kumimoji="1" lang="ja-JP" altLang="en-US" sz="18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5" name="直線矢印コネクタ 14"/>
              <p:cNvCxnSpPr/>
              <p:nvPr/>
            </p:nvCxnSpPr>
            <p:spPr>
              <a:xfrm flipV="1">
                <a:off x="3131344" y="3305175"/>
                <a:ext cx="1504950" cy="845345"/>
              </a:xfrm>
              <a:prstGeom prst="straightConnector1">
                <a:avLst/>
              </a:prstGeom>
              <a:ln w="19050">
                <a:solidFill>
                  <a:srgbClr val="00CC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/>
              <p:cNvCxnSpPr/>
              <p:nvPr/>
            </p:nvCxnSpPr>
            <p:spPr>
              <a:xfrm>
                <a:off x="4614903" y="1610643"/>
                <a:ext cx="0" cy="3456384"/>
              </a:xfrm>
              <a:prstGeom prst="straightConnector1">
                <a:avLst/>
              </a:prstGeom>
              <a:ln w="19050">
                <a:solidFill>
                  <a:srgbClr val="FF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テキスト ボックス 16"/>
              <p:cNvSpPr txBox="1"/>
              <p:nvPr/>
            </p:nvSpPr>
            <p:spPr>
              <a:xfrm>
                <a:off x="3269666" y="1011765"/>
                <a:ext cx="2581953" cy="489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800" dirty="0" smtClean="0">
                    <a:solidFill>
                      <a:srgbClr val="FF00FF"/>
                    </a:solidFill>
                    <a:latin typeface="Arial" pitchFamily="34" charset="0"/>
                    <a:cs typeface="Arial" pitchFamily="34" charset="0"/>
                  </a:rPr>
                  <a:t>Nd</a:t>
                </a:r>
                <a:r>
                  <a:rPr kumimoji="1" lang="en-US" altLang="ja-JP" sz="1800" baseline="30000" dirty="0" smtClean="0">
                    <a:solidFill>
                      <a:srgbClr val="FF00FF"/>
                    </a:solidFill>
                    <a:latin typeface="Arial" pitchFamily="34" charset="0"/>
                    <a:cs typeface="Arial" pitchFamily="34" charset="0"/>
                  </a:rPr>
                  <a:t>3+</a:t>
                </a:r>
                <a:r>
                  <a:rPr kumimoji="1" lang="en-US" altLang="ja-JP" sz="1800" dirty="0" smtClean="0">
                    <a:solidFill>
                      <a:srgbClr val="FF00FF"/>
                    </a:solidFill>
                    <a:latin typeface="Arial" pitchFamily="34" charset="0"/>
                    <a:cs typeface="Arial" pitchFamily="34" charset="0"/>
                  </a:rPr>
                  <a:t>:YAG pumped dye laser at </a:t>
                </a:r>
              </a:p>
              <a:p>
                <a:r>
                  <a:rPr kumimoji="1" lang="en-US" altLang="ja-JP" sz="1800" dirty="0" smtClean="0">
                    <a:solidFill>
                      <a:srgbClr val="FF00FF"/>
                    </a:solidFill>
                    <a:latin typeface="Arial" pitchFamily="34" charset="0"/>
                    <a:cs typeface="Arial" pitchFamily="34" charset="0"/>
                  </a:rPr>
                  <a:t>248-249 nm for REMPI</a:t>
                </a:r>
                <a:endParaRPr kumimoji="1" lang="ja-JP" altLang="en-US" sz="1800" dirty="0">
                  <a:solidFill>
                    <a:srgbClr val="FF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1305257" y="3838104"/>
                <a:ext cx="1908599" cy="699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solidFill>
                      <a:srgbClr val="00CC00"/>
                    </a:solidFill>
                    <a:latin typeface="Arial" pitchFamily="34" charset="0"/>
                    <a:cs typeface="Arial" pitchFamily="34" charset="0"/>
                  </a:rPr>
                  <a:t>157 nm </a:t>
                </a:r>
                <a:r>
                  <a:rPr lang="en-US" altLang="ja-JP" sz="1800" dirty="0" err="1" smtClean="0">
                    <a:solidFill>
                      <a:srgbClr val="00CC00"/>
                    </a:solidFill>
                    <a:latin typeface="Arial" pitchFamily="34" charset="0"/>
                    <a:cs typeface="Arial" pitchFamily="34" charset="0"/>
                  </a:rPr>
                  <a:t>excimer</a:t>
                </a:r>
                <a:r>
                  <a:rPr lang="en-US" altLang="ja-JP" sz="1800" dirty="0" smtClean="0">
                    <a:solidFill>
                      <a:srgbClr val="00CC00"/>
                    </a:solidFill>
                    <a:latin typeface="Arial" pitchFamily="34" charset="0"/>
                    <a:cs typeface="Arial" pitchFamily="34" charset="0"/>
                  </a:rPr>
                  <a:t> laser </a:t>
                </a:r>
              </a:p>
              <a:p>
                <a:pPr algn="ctr"/>
                <a:r>
                  <a:rPr lang="en-US" altLang="ja-JP" sz="1800" dirty="0" smtClean="0">
                    <a:solidFill>
                      <a:srgbClr val="00CC00"/>
                    </a:solidFill>
                    <a:latin typeface="Arial" pitchFamily="34" charset="0"/>
                    <a:cs typeface="Arial" pitchFamily="34" charset="0"/>
                  </a:rPr>
                  <a:t>for photo-stimulated </a:t>
                </a:r>
              </a:p>
              <a:p>
                <a:pPr algn="ctr"/>
                <a:r>
                  <a:rPr lang="en-US" altLang="ja-JP" sz="1800" dirty="0" smtClean="0">
                    <a:solidFill>
                      <a:srgbClr val="00CC00"/>
                    </a:solidFill>
                    <a:latin typeface="Arial" pitchFamily="34" charset="0"/>
                    <a:cs typeface="Arial" pitchFamily="34" charset="0"/>
                  </a:rPr>
                  <a:t>desorption</a:t>
                </a:r>
                <a:endParaRPr kumimoji="1" lang="ja-JP" altLang="en-US" sz="1800" dirty="0">
                  <a:solidFill>
                    <a:srgbClr val="00CC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4769290" y="3471534"/>
                <a:ext cx="1263576" cy="279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800" dirty="0" smtClean="0">
                    <a:latin typeface="Arial" pitchFamily="34" charset="0"/>
                    <a:cs typeface="Arial" pitchFamily="34" charset="0"/>
                  </a:rPr>
                  <a:t>Al substrate</a:t>
                </a:r>
                <a:endParaRPr kumimoji="1" lang="ja-JP" altLang="en-US" sz="18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0" name="直線コネクタ 19"/>
              <p:cNvCxnSpPr/>
              <p:nvPr/>
            </p:nvCxnSpPr>
            <p:spPr>
              <a:xfrm flipH="1">
                <a:off x="4907280" y="2613660"/>
                <a:ext cx="1562100" cy="64008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正方形/長方形 20"/>
              <p:cNvSpPr/>
              <p:nvPr/>
            </p:nvSpPr>
            <p:spPr>
              <a:xfrm>
                <a:off x="2225457" y="3131282"/>
                <a:ext cx="30309" cy="2923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80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2" name="直線コネクタ 21"/>
              <p:cNvCxnSpPr/>
              <p:nvPr/>
            </p:nvCxnSpPr>
            <p:spPr>
              <a:xfrm flipH="1">
                <a:off x="2245520" y="2781300"/>
                <a:ext cx="223360" cy="50244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 flipH="1" flipV="1">
                <a:off x="2287462" y="4765741"/>
                <a:ext cx="641473" cy="2205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 flipH="1" flipV="1">
                <a:off x="4667862" y="3419029"/>
                <a:ext cx="238814" cy="20080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3790950" y="4127501"/>
                <a:ext cx="859392" cy="112384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/>
              <p:cNvSpPr txBox="1"/>
              <p:nvPr/>
            </p:nvSpPr>
            <p:spPr>
              <a:xfrm>
                <a:off x="4361005" y="5097241"/>
                <a:ext cx="1844057" cy="279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800" dirty="0" smtClean="0">
                    <a:latin typeface="Arial" pitchFamily="34" charset="0"/>
                    <a:cs typeface="Arial" pitchFamily="34" charset="0"/>
                  </a:rPr>
                  <a:t>Al pipe </a:t>
                </a:r>
                <a:r>
                  <a:rPr lang="en-US" altLang="ja-JP" sz="1800" dirty="0" smtClean="0">
                    <a:latin typeface="Arial" pitchFamily="34" charset="0"/>
                    <a:cs typeface="Arial" pitchFamily="34" charset="0"/>
                  </a:rPr>
                  <a:t>(100 K)</a:t>
                </a:r>
                <a:endParaRPr kumimoji="1" lang="ja-JP" altLang="en-US" sz="18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1468958" y="5038575"/>
                <a:ext cx="975679" cy="279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800" dirty="0" smtClean="0">
                    <a:latin typeface="Arial" pitchFamily="34" charset="0"/>
                    <a:cs typeface="Arial" pitchFamily="34" charset="0"/>
                  </a:rPr>
                  <a:t>Pyrex tube</a:t>
                </a:r>
                <a:endParaRPr kumimoji="1" lang="ja-JP" altLang="en-US" sz="18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8" name="直線コネクタ 27"/>
              <p:cNvCxnSpPr/>
              <p:nvPr/>
            </p:nvCxnSpPr>
            <p:spPr>
              <a:xfrm flipH="1">
                <a:off x="2396595" y="5108577"/>
                <a:ext cx="349778" cy="391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/>
              <p:cNvSpPr txBox="1"/>
              <p:nvPr/>
            </p:nvSpPr>
            <p:spPr>
              <a:xfrm>
                <a:off x="3736990" y="4941167"/>
                <a:ext cx="703576" cy="279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800" dirty="0" smtClean="0">
                    <a:latin typeface="Arial" pitchFamily="34" charset="0"/>
                    <a:cs typeface="Arial" pitchFamily="34" charset="0"/>
                  </a:rPr>
                  <a:t>Shutter</a:t>
                </a:r>
                <a:endParaRPr kumimoji="1" lang="ja-JP" altLang="en-US" sz="18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6" name="直線コネクタ 5"/>
            <p:cNvCxnSpPr/>
            <p:nvPr/>
          </p:nvCxnSpPr>
          <p:spPr>
            <a:xfrm flipH="1" flipV="1">
              <a:off x="1772816" y="1259632"/>
              <a:ext cx="1296144" cy="93610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正方形/長方形 29"/>
          <p:cNvSpPr/>
          <p:nvPr/>
        </p:nvSpPr>
        <p:spPr>
          <a:xfrm>
            <a:off x="0" y="59346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sz="1800" dirty="0" smtClean="0">
                <a:cs typeface="Arial" pitchFamily="34" charset="0"/>
              </a:rPr>
              <a:t>H atoms are cooled within an Al pipe at 100 K to suppress energetic processes. </a:t>
            </a:r>
          </a:p>
          <a:p>
            <a:pPr algn="l"/>
            <a:r>
              <a:rPr lang="en-US" altLang="ja-JP" sz="1800" dirty="0" smtClean="0">
                <a:cs typeface="Arial" pitchFamily="34" charset="0"/>
              </a:rPr>
              <a:t>Flux of H atoms:  4-5×10</a:t>
            </a:r>
            <a:r>
              <a:rPr lang="en-US" altLang="ja-JP" sz="1800" baseline="30000" dirty="0" smtClean="0">
                <a:cs typeface="Arial" pitchFamily="34" charset="0"/>
              </a:rPr>
              <a:t>14</a:t>
            </a:r>
            <a:r>
              <a:rPr lang="en-US" altLang="ja-JP" sz="1800" dirty="0" smtClean="0">
                <a:cs typeface="Arial" pitchFamily="34" charset="0"/>
              </a:rPr>
              <a:t> atoms cm</a:t>
            </a:r>
            <a:r>
              <a:rPr lang="en-US" altLang="ja-JP" sz="1800" baseline="30000" dirty="0" smtClean="0">
                <a:cs typeface="Arial" pitchFamily="34" charset="0"/>
              </a:rPr>
              <a:t>-2</a:t>
            </a:r>
            <a:r>
              <a:rPr lang="en-US" altLang="ja-JP" sz="1800" dirty="0" smtClean="0">
                <a:cs typeface="Arial" pitchFamily="34" charset="0"/>
              </a:rPr>
              <a:t> s</a:t>
            </a:r>
            <a:r>
              <a:rPr lang="en-US" altLang="ja-JP" sz="1800" baseline="30000" dirty="0" smtClean="0">
                <a:cs typeface="Arial" pitchFamily="34" charset="0"/>
              </a:rPr>
              <a:t>-1</a:t>
            </a:r>
            <a:r>
              <a:rPr lang="en-US" altLang="ja-JP" sz="1800" dirty="0" smtClean="0">
                <a:cs typeface="Arial" pitchFamily="34" charset="0"/>
              </a:rPr>
              <a:t>.  </a:t>
            </a:r>
          </a:p>
          <a:p>
            <a:r>
              <a:rPr kumimoji="1" lang="en-US" altLang="ja-JP" sz="1800" dirty="0" smtClean="0">
                <a:cs typeface="Arial" pitchFamily="34" charset="0"/>
              </a:rPr>
              <a:t>The pressure </a:t>
            </a:r>
            <a:r>
              <a:rPr lang="en-US" altLang="ja-JP" dirty="0" smtClean="0">
                <a:cs typeface="Arial" pitchFamily="34" charset="0"/>
              </a:rPr>
              <a:t>during the H atom exposure</a:t>
            </a:r>
            <a:r>
              <a:rPr kumimoji="1" lang="en-US" altLang="ja-JP" sz="1800" dirty="0" smtClean="0">
                <a:cs typeface="Arial" pitchFamily="34" charset="0"/>
              </a:rPr>
              <a:t>: 10</a:t>
            </a:r>
            <a:r>
              <a:rPr kumimoji="1" lang="en-US" altLang="ja-JP" sz="1800" baseline="30000" dirty="0" smtClean="0">
                <a:cs typeface="Arial" pitchFamily="34" charset="0"/>
              </a:rPr>
              <a:t>−4</a:t>
            </a:r>
            <a:r>
              <a:rPr kumimoji="1" lang="en-US" altLang="ja-JP" sz="1800" dirty="0" smtClean="0">
                <a:cs typeface="Arial" pitchFamily="34" charset="0"/>
              </a:rPr>
              <a:t> Pa. The partial pressure of O</a:t>
            </a:r>
            <a:r>
              <a:rPr kumimoji="1" lang="en-US" altLang="ja-JP" sz="1800" baseline="-25000" dirty="0" smtClean="0">
                <a:cs typeface="Arial" pitchFamily="34" charset="0"/>
              </a:rPr>
              <a:t>2</a:t>
            </a:r>
            <a:r>
              <a:rPr kumimoji="1" lang="en-US" altLang="ja-JP" sz="1800" dirty="0" smtClean="0">
                <a:cs typeface="Arial" pitchFamily="34" charset="0"/>
              </a:rPr>
              <a:t>: 10</a:t>
            </a:r>
            <a:r>
              <a:rPr kumimoji="1" lang="en-US" altLang="ja-JP" sz="1800" baseline="30000" dirty="0" smtClean="0">
                <a:cs typeface="Arial" pitchFamily="34" charset="0"/>
              </a:rPr>
              <a:t>−6</a:t>
            </a:r>
            <a:r>
              <a:rPr kumimoji="1" lang="en-US" altLang="ja-JP" sz="1800" dirty="0" smtClean="0">
                <a:cs typeface="Arial" pitchFamily="34" charset="0"/>
              </a:rPr>
              <a:t> Pa.</a:t>
            </a:r>
            <a:endParaRPr lang="en-US" altLang="ja-JP" sz="1800" dirty="0" smtClean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7311" y="660423"/>
            <a:ext cx="4663201" cy="651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グループ化 2"/>
          <p:cNvGrpSpPr/>
          <p:nvPr/>
        </p:nvGrpSpPr>
        <p:grpSpPr>
          <a:xfrm>
            <a:off x="-36512" y="4005064"/>
            <a:ext cx="3242681" cy="2734563"/>
            <a:chOff x="35496" y="3502749"/>
            <a:chExt cx="3242681" cy="2734563"/>
          </a:xfrm>
        </p:grpSpPr>
        <p:sp>
          <p:nvSpPr>
            <p:cNvPr id="5" name="右矢印 4"/>
            <p:cNvSpPr/>
            <p:nvPr/>
          </p:nvSpPr>
          <p:spPr bwMode="auto">
            <a:xfrm rot="5400000">
              <a:off x="1029980" y="3479529"/>
              <a:ext cx="1297073" cy="2712060"/>
            </a:xfrm>
            <a:prstGeom prst="rightArrow">
              <a:avLst/>
            </a:prstGeom>
            <a:solidFill>
              <a:schemeClr val="bg1">
                <a:lumMod val="50000"/>
                <a:alpha val="20000"/>
              </a:schemeClr>
            </a:solidFill>
            <a:ln w="63500">
              <a:noFill/>
              <a:round/>
              <a:headEnd/>
              <a:tailEnd type="triangle" w="med" len="me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800" dirty="0">
                <a:cs typeface="Arial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500242" y="5867980"/>
              <a:ext cx="2398137" cy="36933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800" dirty="0" smtClean="0">
                  <a:solidFill>
                    <a:schemeClr val="bg1"/>
                  </a:solidFill>
                  <a:cs typeface="Arial" pitchFamily="34" charset="0"/>
                </a:rPr>
                <a:t>基板</a:t>
              </a:r>
              <a:endParaRPr kumimoji="1" lang="ja-JP" altLang="en-US" sz="1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テキスト ボックス 5"/>
            <p:cNvSpPr txBox="1"/>
            <p:nvPr/>
          </p:nvSpPr>
          <p:spPr>
            <a:xfrm>
              <a:off x="500242" y="5565581"/>
              <a:ext cx="2398137" cy="369332"/>
            </a:xfrm>
            <a:prstGeom prst="rect">
              <a:avLst/>
            </a:prstGeom>
            <a:gradFill>
              <a:gsLst>
                <a:gs pos="100000">
                  <a:srgbClr val="66FFFF"/>
                </a:gs>
                <a:gs pos="0">
                  <a:srgbClr val="33CCFF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800" dirty="0" smtClean="0">
                  <a:cs typeface="Arial" pitchFamily="34" charset="0"/>
                </a:rPr>
                <a:t>H</a:t>
              </a:r>
              <a:r>
                <a:rPr kumimoji="1" lang="en-US" altLang="ja-JP" sz="1800" baseline="-25000" dirty="0" smtClean="0">
                  <a:cs typeface="Arial" pitchFamily="34" charset="0"/>
                </a:rPr>
                <a:t>2</a:t>
              </a:r>
              <a:r>
                <a:rPr kumimoji="1" lang="en-US" altLang="ja-JP" sz="1800" dirty="0" smtClean="0">
                  <a:cs typeface="Arial" pitchFamily="34" charset="0"/>
                </a:rPr>
                <a:t>O </a:t>
              </a:r>
              <a:r>
                <a:rPr kumimoji="1" lang="ja-JP" altLang="en-US" sz="1800" dirty="0" smtClean="0">
                  <a:cs typeface="Arial" pitchFamily="34" charset="0"/>
                </a:rPr>
                <a:t>氷</a:t>
              </a:r>
              <a:endParaRPr kumimoji="1" lang="ja-JP" altLang="en-US" sz="1800" baseline="-25000" dirty="0">
                <a:cs typeface="Arial" pitchFamily="34" charset="0"/>
              </a:endParaRPr>
            </a:p>
          </p:txBody>
        </p:sp>
        <p:grpSp>
          <p:nvGrpSpPr>
            <p:cNvPr id="3" name="グループ化 106"/>
            <p:cNvGrpSpPr/>
            <p:nvPr/>
          </p:nvGrpSpPr>
          <p:grpSpPr>
            <a:xfrm>
              <a:off x="2229934" y="4784900"/>
              <a:ext cx="662671" cy="581280"/>
              <a:chOff x="525600" y="4384267"/>
              <a:chExt cx="809352" cy="709944"/>
            </a:xfrm>
          </p:grpSpPr>
          <p:sp>
            <p:nvSpPr>
              <p:cNvPr id="28" name="円/楕円 27"/>
              <p:cNvSpPr/>
              <p:nvPr/>
            </p:nvSpPr>
            <p:spPr>
              <a:xfrm>
                <a:off x="525600" y="4744308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669615" y="4384267"/>
                <a:ext cx="665337" cy="451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O</a:t>
                </a:r>
                <a:r>
                  <a:rPr lang="en-US" altLang="ja-JP" sz="1800" baseline="-25000" dirty="0" smtClean="0">
                    <a:cs typeface="Arial" pitchFamily="34" charset="0"/>
                  </a:rPr>
                  <a:t>2</a:t>
                </a:r>
                <a:endParaRPr lang="ja-JP" altLang="en-US" sz="1800" baseline="-25000" dirty="0">
                  <a:cs typeface="Arial" pitchFamily="34" charset="0"/>
                </a:endParaRPr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674542" y="4797152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</p:grpSp>
        <p:grpSp>
          <p:nvGrpSpPr>
            <p:cNvPr id="8" name="グループ化 108"/>
            <p:cNvGrpSpPr/>
            <p:nvPr/>
          </p:nvGrpSpPr>
          <p:grpSpPr>
            <a:xfrm>
              <a:off x="402241" y="4625877"/>
              <a:ext cx="451654" cy="459789"/>
              <a:chOff x="459556" y="3964994"/>
              <a:chExt cx="551626" cy="561562"/>
            </a:xfrm>
          </p:grpSpPr>
          <p:sp>
            <p:nvSpPr>
              <p:cNvPr id="26" name="円/楕円 25"/>
              <p:cNvSpPr/>
              <p:nvPr/>
            </p:nvSpPr>
            <p:spPr>
              <a:xfrm>
                <a:off x="791616" y="4306990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459556" y="3964994"/>
                <a:ext cx="460573" cy="45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H</a:t>
                </a:r>
                <a:endParaRPr lang="ja-JP" altLang="en-US" sz="1800" dirty="0">
                  <a:cs typeface="Arial" pitchFamily="34" charset="0"/>
                </a:endParaRPr>
              </a:p>
            </p:txBody>
          </p:sp>
        </p:grpSp>
        <p:grpSp>
          <p:nvGrpSpPr>
            <p:cNvPr id="9" name="グループ化 108"/>
            <p:cNvGrpSpPr/>
            <p:nvPr/>
          </p:nvGrpSpPr>
          <p:grpSpPr>
            <a:xfrm>
              <a:off x="1581398" y="4953474"/>
              <a:ext cx="451654" cy="459789"/>
              <a:chOff x="459556" y="3964994"/>
              <a:chExt cx="551626" cy="561562"/>
            </a:xfrm>
          </p:grpSpPr>
          <p:sp>
            <p:nvSpPr>
              <p:cNvPr id="24" name="円/楕円 23"/>
              <p:cNvSpPr/>
              <p:nvPr/>
            </p:nvSpPr>
            <p:spPr>
              <a:xfrm>
                <a:off x="791616" y="4306990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25" name="テキスト ボックス 24"/>
              <p:cNvSpPr txBox="1"/>
              <p:nvPr/>
            </p:nvSpPr>
            <p:spPr>
              <a:xfrm>
                <a:off x="459556" y="3964994"/>
                <a:ext cx="460573" cy="45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H</a:t>
                </a:r>
                <a:endParaRPr lang="ja-JP" altLang="en-US" sz="1800" dirty="0">
                  <a:cs typeface="Arial" pitchFamily="34" charset="0"/>
                </a:endParaRPr>
              </a:p>
            </p:txBody>
          </p:sp>
        </p:grpSp>
        <p:grpSp>
          <p:nvGrpSpPr>
            <p:cNvPr id="10" name="グループ化 106"/>
            <p:cNvGrpSpPr/>
            <p:nvPr/>
          </p:nvGrpSpPr>
          <p:grpSpPr>
            <a:xfrm>
              <a:off x="873904" y="4902816"/>
              <a:ext cx="662671" cy="581279"/>
              <a:chOff x="525600" y="4384268"/>
              <a:chExt cx="809352" cy="709943"/>
            </a:xfrm>
          </p:grpSpPr>
          <p:sp>
            <p:nvSpPr>
              <p:cNvPr id="21" name="円/楕円 20"/>
              <p:cNvSpPr/>
              <p:nvPr/>
            </p:nvSpPr>
            <p:spPr>
              <a:xfrm>
                <a:off x="525600" y="4744308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669615" y="4384268"/>
                <a:ext cx="665337" cy="451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O</a:t>
                </a:r>
                <a:r>
                  <a:rPr lang="en-US" altLang="ja-JP" sz="1800" baseline="-25000" dirty="0" smtClean="0">
                    <a:cs typeface="Arial" pitchFamily="34" charset="0"/>
                  </a:rPr>
                  <a:t>2</a:t>
                </a:r>
                <a:endParaRPr lang="ja-JP" altLang="en-US" sz="1800" baseline="-25000" dirty="0">
                  <a:cs typeface="Arial" pitchFamily="34" charset="0"/>
                </a:endParaRPr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674542" y="4797152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</p:grpSp>
        <p:grpSp>
          <p:nvGrpSpPr>
            <p:cNvPr id="11" name="グループ化 106"/>
            <p:cNvGrpSpPr/>
            <p:nvPr/>
          </p:nvGrpSpPr>
          <p:grpSpPr>
            <a:xfrm>
              <a:off x="1994102" y="4254280"/>
              <a:ext cx="662671" cy="581279"/>
              <a:chOff x="525600" y="4384268"/>
              <a:chExt cx="809352" cy="709943"/>
            </a:xfrm>
          </p:grpSpPr>
          <p:sp>
            <p:nvSpPr>
              <p:cNvPr id="18" name="円/楕円 17"/>
              <p:cNvSpPr/>
              <p:nvPr/>
            </p:nvSpPr>
            <p:spPr>
              <a:xfrm>
                <a:off x="525600" y="4744308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669615" y="4384268"/>
                <a:ext cx="665337" cy="451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O</a:t>
                </a:r>
                <a:r>
                  <a:rPr lang="en-US" altLang="ja-JP" sz="1800" baseline="-25000" dirty="0" smtClean="0">
                    <a:cs typeface="Arial" pitchFamily="34" charset="0"/>
                  </a:rPr>
                  <a:t>2</a:t>
                </a:r>
                <a:endParaRPr lang="ja-JP" altLang="en-US" sz="1800" baseline="-25000" dirty="0">
                  <a:cs typeface="Arial" pitchFamily="34" charset="0"/>
                </a:endParaRPr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674542" y="4797152"/>
                <a:ext cx="297058" cy="297059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</p:grpSp>
        <p:grpSp>
          <p:nvGrpSpPr>
            <p:cNvPr id="12" name="グループ化 108"/>
            <p:cNvGrpSpPr/>
            <p:nvPr/>
          </p:nvGrpSpPr>
          <p:grpSpPr>
            <a:xfrm>
              <a:off x="1050777" y="4245980"/>
              <a:ext cx="451654" cy="459789"/>
              <a:chOff x="459556" y="3964994"/>
              <a:chExt cx="551626" cy="561562"/>
            </a:xfrm>
          </p:grpSpPr>
          <p:sp>
            <p:nvSpPr>
              <p:cNvPr id="16" name="円/楕円 15"/>
              <p:cNvSpPr/>
              <p:nvPr/>
            </p:nvSpPr>
            <p:spPr>
              <a:xfrm>
                <a:off x="791616" y="4306990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0" dirty="0">
                  <a:cs typeface="Arial" pitchFamily="34" charset="0"/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459556" y="3964994"/>
                <a:ext cx="460573" cy="45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800" dirty="0" smtClean="0">
                    <a:cs typeface="Arial" pitchFamily="34" charset="0"/>
                  </a:rPr>
                  <a:t>H</a:t>
                </a:r>
                <a:endParaRPr lang="ja-JP" altLang="en-US" sz="1800" dirty="0">
                  <a:cs typeface="Arial" pitchFamily="34" charset="0"/>
                </a:endParaRPr>
              </a:p>
            </p:txBody>
          </p:sp>
        </p:grpSp>
        <p:sp>
          <p:nvSpPr>
            <p:cNvPr id="15" name="テキスト ボックス 14"/>
            <p:cNvSpPr txBox="1"/>
            <p:nvPr/>
          </p:nvSpPr>
          <p:spPr>
            <a:xfrm>
              <a:off x="35496" y="3502749"/>
              <a:ext cx="32426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800" dirty="0" smtClean="0">
                  <a:cs typeface="Arial" pitchFamily="34" charset="0"/>
                </a:rPr>
                <a:t>10 K</a:t>
              </a:r>
              <a:r>
                <a:rPr lang="ja-JP" altLang="en-US" sz="1800" dirty="0" smtClean="0">
                  <a:cs typeface="Arial" pitchFamily="34" charset="0"/>
                </a:rPr>
                <a:t>の基板上で</a:t>
              </a:r>
              <a:endParaRPr lang="en-US" altLang="ja-JP" sz="1800" dirty="0" smtClean="0">
                <a:cs typeface="Arial" pitchFamily="34" charset="0"/>
              </a:endParaRPr>
            </a:p>
            <a:p>
              <a:pPr algn="ctr"/>
              <a:r>
                <a:rPr lang="en-US" altLang="ja-JP" sz="1800" dirty="0" smtClean="0">
                  <a:cs typeface="Arial" pitchFamily="34" charset="0"/>
                </a:rPr>
                <a:t>O</a:t>
              </a:r>
              <a:r>
                <a:rPr lang="en-US" altLang="ja-JP" sz="1800" baseline="-25000" dirty="0" smtClean="0">
                  <a:cs typeface="Arial" pitchFamily="34" charset="0"/>
                </a:rPr>
                <a:t>2</a:t>
              </a:r>
              <a:r>
                <a:rPr lang="ja-JP" altLang="en-US" sz="1800" dirty="0" smtClean="0">
                  <a:cs typeface="Arial" pitchFamily="34" charset="0"/>
                </a:rPr>
                <a:t>と</a:t>
              </a:r>
              <a:r>
                <a:rPr lang="en-US" altLang="ja-JP" sz="1800" dirty="0" smtClean="0">
                  <a:cs typeface="Arial" pitchFamily="34" charset="0"/>
                </a:rPr>
                <a:t>H</a:t>
              </a:r>
              <a:r>
                <a:rPr lang="ja-JP" altLang="en-US" sz="1800" dirty="0" smtClean="0">
                  <a:cs typeface="Arial" pitchFamily="34" charset="0"/>
                </a:rPr>
                <a:t>を反応させ氷を生成</a:t>
              </a:r>
              <a:endParaRPr lang="en-US" sz="1800" dirty="0">
                <a:cs typeface="Arial" pitchFamily="34" charset="0"/>
              </a:endParaRPr>
            </a:p>
          </p:txBody>
        </p:sp>
      </p:grpSp>
      <p:sp>
        <p:nvSpPr>
          <p:cNvPr id="32" name="右矢印 31"/>
          <p:cNvSpPr/>
          <p:nvPr/>
        </p:nvSpPr>
        <p:spPr bwMode="auto">
          <a:xfrm rot="5400000">
            <a:off x="1891755" y="1103265"/>
            <a:ext cx="1297073" cy="2712060"/>
          </a:xfrm>
          <a:prstGeom prst="rightArrow">
            <a:avLst/>
          </a:prstGeom>
          <a:solidFill>
            <a:schemeClr val="bg1">
              <a:lumMod val="50000"/>
              <a:alpha val="20000"/>
            </a:schemeClr>
          </a:solidFill>
          <a:ln w="63500">
            <a:noFill/>
            <a:round/>
            <a:headEnd/>
            <a:tailEnd type="triangle" w="med" len="med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1800" dirty="0">
              <a:cs typeface="Arial" pitchFamily="34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362017" y="3491716"/>
            <a:ext cx="2398137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 smtClean="0">
                <a:solidFill>
                  <a:schemeClr val="bg1"/>
                </a:solidFill>
                <a:cs typeface="Arial" pitchFamily="34" charset="0"/>
              </a:rPr>
              <a:t>基板</a:t>
            </a:r>
            <a:endParaRPr kumimoji="1" lang="ja-JP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テキスト ボックス 5"/>
          <p:cNvSpPr txBox="1"/>
          <p:nvPr/>
        </p:nvSpPr>
        <p:spPr>
          <a:xfrm>
            <a:off x="1362017" y="3189317"/>
            <a:ext cx="2398137" cy="369332"/>
          </a:xfrm>
          <a:prstGeom prst="rect">
            <a:avLst/>
          </a:prstGeom>
          <a:gradFill>
            <a:gsLst>
              <a:gs pos="100000">
                <a:srgbClr val="66FFFF"/>
              </a:gs>
              <a:gs pos="0">
                <a:srgbClr val="33CCFF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800" dirty="0" smtClean="0">
                <a:cs typeface="Arial" pitchFamily="34" charset="0"/>
              </a:rPr>
              <a:t>H</a:t>
            </a:r>
            <a:r>
              <a:rPr kumimoji="1" lang="en-US" altLang="ja-JP" sz="1800" baseline="-25000" dirty="0" smtClean="0">
                <a:cs typeface="Arial" pitchFamily="34" charset="0"/>
              </a:rPr>
              <a:t>2</a:t>
            </a:r>
            <a:r>
              <a:rPr kumimoji="1" lang="en-US" altLang="ja-JP" sz="1800" dirty="0" smtClean="0">
                <a:cs typeface="Arial" pitchFamily="34" charset="0"/>
              </a:rPr>
              <a:t>O </a:t>
            </a:r>
            <a:r>
              <a:rPr kumimoji="1" lang="ja-JP" altLang="en-US" sz="1800" dirty="0" smtClean="0">
                <a:cs typeface="Arial" pitchFamily="34" charset="0"/>
              </a:rPr>
              <a:t>氷</a:t>
            </a:r>
            <a:endParaRPr kumimoji="1" lang="ja-JP" altLang="en-US" sz="1800" baseline="-25000" dirty="0">
              <a:cs typeface="Arial" pitchFamily="34" charset="0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897271" y="1198493"/>
            <a:ext cx="324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800" dirty="0" smtClean="0">
                <a:cs typeface="Arial" pitchFamily="34" charset="0"/>
              </a:rPr>
              <a:t>10 K</a:t>
            </a:r>
            <a:r>
              <a:rPr lang="ja-JP" altLang="en-US" sz="1800" dirty="0" smtClean="0">
                <a:cs typeface="Arial" pitchFamily="34" charset="0"/>
              </a:rPr>
              <a:t>の基板上で</a:t>
            </a:r>
            <a:endParaRPr lang="en-US" altLang="ja-JP" sz="1800" dirty="0" smtClean="0">
              <a:cs typeface="Arial" pitchFamily="34" charset="0"/>
            </a:endParaRPr>
          </a:p>
          <a:p>
            <a:pPr algn="ctr"/>
            <a:r>
              <a:rPr lang="en-US" altLang="ja-JP" dirty="0" smtClean="0">
                <a:cs typeface="Arial" pitchFamily="34" charset="0"/>
              </a:rPr>
              <a:t>H</a:t>
            </a:r>
            <a:r>
              <a:rPr lang="en-US" altLang="ja-JP" baseline="-25000" dirty="0" smtClean="0">
                <a:cs typeface="Arial" pitchFamily="34" charset="0"/>
              </a:rPr>
              <a:t>2</a:t>
            </a:r>
            <a:r>
              <a:rPr lang="en-US" altLang="ja-JP" dirty="0" smtClean="0">
                <a:cs typeface="Arial" pitchFamily="34" charset="0"/>
              </a:rPr>
              <a:t>O</a:t>
            </a:r>
            <a:r>
              <a:rPr lang="ja-JP" altLang="en-US" sz="1800" dirty="0" smtClean="0">
                <a:cs typeface="Arial" pitchFamily="34" charset="0"/>
              </a:rPr>
              <a:t>を蒸着させ氷を生成</a:t>
            </a:r>
            <a:endParaRPr lang="en-US" sz="1800" dirty="0">
              <a:cs typeface="Arial" pitchFamily="34" charset="0"/>
            </a:endParaRPr>
          </a:p>
        </p:txBody>
      </p:sp>
      <p:grpSp>
        <p:nvGrpSpPr>
          <p:cNvPr id="13" name="グループ化 117"/>
          <p:cNvGrpSpPr/>
          <p:nvPr/>
        </p:nvGrpSpPr>
        <p:grpSpPr>
          <a:xfrm>
            <a:off x="1787538" y="2060848"/>
            <a:ext cx="415605" cy="356647"/>
            <a:chOff x="4932040" y="3284984"/>
            <a:chExt cx="507598" cy="435590"/>
          </a:xfrm>
        </p:grpSpPr>
        <p:sp>
          <p:nvSpPr>
            <p:cNvPr id="58" name="円/楕円 57"/>
            <p:cNvSpPr/>
            <p:nvPr/>
          </p:nvSpPr>
          <p:spPr>
            <a:xfrm>
              <a:off x="5004048" y="3284984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4932040" y="3501008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5220072" y="342900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</p:grpSp>
      <p:grpSp>
        <p:nvGrpSpPr>
          <p:cNvPr id="14" name="グループ化 117"/>
          <p:cNvGrpSpPr/>
          <p:nvPr/>
        </p:nvGrpSpPr>
        <p:grpSpPr>
          <a:xfrm>
            <a:off x="2219586" y="2640305"/>
            <a:ext cx="415605" cy="356647"/>
            <a:chOff x="4932040" y="3284984"/>
            <a:chExt cx="507598" cy="435590"/>
          </a:xfrm>
        </p:grpSpPr>
        <p:sp>
          <p:nvSpPr>
            <p:cNvPr id="62" name="円/楕円 61"/>
            <p:cNvSpPr/>
            <p:nvPr/>
          </p:nvSpPr>
          <p:spPr>
            <a:xfrm>
              <a:off x="5004048" y="3284984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4932040" y="3501008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5220072" y="342900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</p:grpSp>
      <p:grpSp>
        <p:nvGrpSpPr>
          <p:cNvPr id="31" name="グループ化 117"/>
          <p:cNvGrpSpPr/>
          <p:nvPr/>
        </p:nvGrpSpPr>
        <p:grpSpPr>
          <a:xfrm>
            <a:off x="2867658" y="2060848"/>
            <a:ext cx="415605" cy="356647"/>
            <a:chOff x="4932040" y="3284984"/>
            <a:chExt cx="507598" cy="435590"/>
          </a:xfrm>
        </p:grpSpPr>
        <p:sp>
          <p:nvSpPr>
            <p:cNvPr id="66" name="円/楕円 65"/>
            <p:cNvSpPr/>
            <p:nvPr/>
          </p:nvSpPr>
          <p:spPr>
            <a:xfrm>
              <a:off x="5004048" y="3284984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4932040" y="3501008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5220072" y="342900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</p:grpSp>
      <p:grpSp>
        <p:nvGrpSpPr>
          <p:cNvPr id="35" name="グループ化 117"/>
          <p:cNvGrpSpPr/>
          <p:nvPr/>
        </p:nvGrpSpPr>
        <p:grpSpPr>
          <a:xfrm>
            <a:off x="1427498" y="2712313"/>
            <a:ext cx="415605" cy="356647"/>
            <a:chOff x="4932040" y="3284984"/>
            <a:chExt cx="507598" cy="435590"/>
          </a:xfrm>
        </p:grpSpPr>
        <p:sp>
          <p:nvSpPr>
            <p:cNvPr id="70" name="円/楕円 69"/>
            <p:cNvSpPr/>
            <p:nvPr/>
          </p:nvSpPr>
          <p:spPr>
            <a:xfrm>
              <a:off x="5004048" y="3284984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71" name="円/楕円 70"/>
            <p:cNvSpPr/>
            <p:nvPr/>
          </p:nvSpPr>
          <p:spPr>
            <a:xfrm>
              <a:off x="4932040" y="3501008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5220072" y="342900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</p:grpSp>
      <p:grpSp>
        <p:nvGrpSpPr>
          <p:cNvPr id="36" name="グループ化 117"/>
          <p:cNvGrpSpPr/>
          <p:nvPr/>
        </p:nvGrpSpPr>
        <p:grpSpPr>
          <a:xfrm>
            <a:off x="3139247" y="2784321"/>
            <a:ext cx="415605" cy="356647"/>
            <a:chOff x="4932040" y="3284984"/>
            <a:chExt cx="507598" cy="435590"/>
          </a:xfrm>
        </p:grpSpPr>
        <p:sp>
          <p:nvSpPr>
            <p:cNvPr id="74" name="円/楕円 73"/>
            <p:cNvSpPr/>
            <p:nvPr/>
          </p:nvSpPr>
          <p:spPr>
            <a:xfrm>
              <a:off x="5004048" y="3284984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75" name="円/楕円 74"/>
            <p:cNvSpPr/>
            <p:nvPr/>
          </p:nvSpPr>
          <p:spPr>
            <a:xfrm>
              <a:off x="4932040" y="3501008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5220072" y="342900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</p:grpSp>
      <p:sp>
        <p:nvSpPr>
          <p:cNvPr id="53" name="正方形/長方形 52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cs typeface="Arial" pitchFamily="34" charset="0"/>
              </a:rPr>
              <a:t>Infrared reflection–absorption spectra at 4000–800 cm</a:t>
            </a:r>
            <a:r>
              <a:rPr lang="en-US" baseline="30000" dirty="0" smtClean="0">
                <a:cs typeface="Arial" pitchFamily="34" charset="0"/>
              </a:rPr>
              <a:t>−1</a:t>
            </a:r>
            <a:r>
              <a:rPr lang="en-US" dirty="0" smtClean="0">
                <a:cs typeface="Arial" pitchFamily="34" charset="0"/>
              </a:rPr>
              <a:t>. </a:t>
            </a:r>
          </a:p>
          <a:p>
            <a:pPr marL="342900" indent="-342900" algn="ctr">
              <a:buAutoNum type="alphaUcParenBoth"/>
            </a:pPr>
            <a:r>
              <a:rPr lang="en-US" dirty="0" smtClean="0">
                <a:cs typeface="Arial" pitchFamily="34" charset="0"/>
              </a:rPr>
              <a:t>Vapor-deposited H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O ice at 10 K. </a:t>
            </a:r>
          </a:p>
          <a:p>
            <a:pPr marL="342900" indent="-342900" algn="ctr">
              <a:buAutoNum type="alphaUcParenBoth"/>
            </a:pPr>
            <a:r>
              <a:rPr lang="en-US" dirty="0" smtClean="0">
                <a:cs typeface="Arial" pitchFamily="34" charset="0"/>
              </a:rPr>
              <a:t>H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O ice produced in situ by co-deposition of O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 with atomic H at 10 K for 420 min. </a:t>
            </a:r>
            <a:endParaRPr lang="en-US" dirty="0">
              <a:cs typeface="Arial" pitchFamily="34" charset="0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2555776" y="5155451"/>
            <a:ext cx="2520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cs typeface="Arial" pitchFamily="34" charset="0"/>
              </a:rPr>
              <a:t>O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 + H → HO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,</a:t>
            </a:r>
          </a:p>
          <a:p>
            <a:pPr algn="ctr"/>
            <a:r>
              <a:rPr lang="en-US" dirty="0" smtClean="0">
                <a:cs typeface="Arial" pitchFamily="34" charset="0"/>
              </a:rPr>
              <a:t>HO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 + H → H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O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,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H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 + H → H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 + OH,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OH + H → H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O,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OH + H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 → H</a:t>
            </a:r>
            <a:r>
              <a:rPr lang="en-US" baseline="-25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O + 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0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05917"/>
            <a:ext cx="7773870" cy="6552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テキスト ボックス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Acknowledgment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テキスト ボックス 40"/>
          <p:cNvSpPr txBox="1"/>
          <p:nvPr/>
        </p:nvSpPr>
        <p:spPr>
          <a:xfrm>
            <a:off x="2745697" y="6063526"/>
            <a:ext cx="2664296" cy="36933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kumimoji="1" lang="en-US" altLang="ja-JP" dirty="0" smtClean="0">
                <a:cs typeface="Arial" pitchFamily="34" charset="0"/>
              </a:rPr>
              <a:t>DCO, D</a:t>
            </a:r>
            <a:r>
              <a:rPr kumimoji="1" lang="en-US" altLang="ja-JP" baseline="-25000" dirty="0" smtClean="0">
                <a:cs typeface="Arial" pitchFamily="34" charset="0"/>
              </a:rPr>
              <a:t>2</a:t>
            </a:r>
            <a:r>
              <a:rPr kumimoji="1" lang="en-US" altLang="ja-JP" dirty="0" smtClean="0">
                <a:cs typeface="Arial" pitchFamily="34" charset="0"/>
              </a:rPr>
              <a:t>CO, CD</a:t>
            </a:r>
            <a:r>
              <a:rPr kumimoji="1" lang="en-US" altLang="ja-JP" baseline="-25000" dirty="0" smtClean="0">
                <a:cs typeface="Arial" pitchFamily="34" charset="0"/>
              </a:rPr>
              <a:t>3</a:t>
            </a:r>
            <a:r>
              <a:rPr kumimoji="1" lang="en-US" altLang="ja-JP" dirty="0" smtClean="0">
                <a:cs typeface="Arial" pitchFamily="34" charset="0"/>
              </a:rPr>
              <a:t>OH</a:t>
            </a:r>
            <a:endParaRPr kumimoji="1" lang="ja-JP" altLang="en-US" dirty="0">
              <a:cs typeface="Arial" pitchFamily="34" charset="0"/>
            </a:endParaRPr>
          </a:p>
        </p:txBody>
      </p:sp>
      <p:sp>
        <p:nvSpPr>
          <p:cNvPr id="42" name="Rectangle 5"/>
          <p:cNvSpPr>
            <a:spLocks noChangeAspect="1" noChangeArrowheads="1"/>
          </p:cNvSpPr>
          <p:nvPr/>
        </p:nvSpPr>
        <p:spPr bwMode="auto">
          <a:xfrm>
            <a:off x="2071530" y="5647801"/>
            <a:ext cx="5567363" cy="534988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50000">
                <a:srgbClr val="83A2FF"/>
              </a:gs>
              <a:gs pos="100000">
                <a:srgbClr val="3366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lIns="91429" tIns="45715" rIns="91429" bIns="45715" anchor="ctr"/>
          <a:lstStyle/>
          <a:p>
            <a:pPr algn="ctr"/>
            <a:endParaRPr lang="ja-JP" altLang="ja-JP" b="1">
              <a:solidFill>
                <a:schemeClr val="bg1"/>
              </a:solidFill>
            </a:endParaRPr>
          </a:p>
        </p:txBody>
      </p:sp>
      <p:sp>
        <p:nvSpPr>
          <p:cNvPr id="43" name="Text Box 6"/>
          <p:cNvSpPr txBox="1">
            <a:spLocks noChangeAspect="1" noChangeArrowheads="1"/>
          </p:cNvSpPr>
          <p:nvPr/>
        </p:nvSpPr>
        <p:spPr bwMode="auto">
          <a:xfrm>
            <a:off x="3649629" y="2728755"/>
            <a:ext cx="2840484" cy="43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200" b="1" dirty="0" smtClean="0">
                <a:ea typeface="ＭＳ Ｐ明朝" pitchFamily="18" charset="-128"/>
              </a:rPr>
              <a:t>H</a:t>
            </a:r>
            <a:r>
              <a:rPr lang="en-US" altLang="ja-JP" sz="2200" b="1" baseline="-25000" dirty="0" smtClean="0">
                <a:ea typeface="ＭＳ Ｐ明朝" pitchFamily="18" charset="-128"/>
              </a:rPr>
              <a:t>2</a:t>
            </a:r>
            <a:r>
              <a:rPr lang="en-US" altLang="ja-JP" sz="2200" b="1" dirty="0" smtClean="0">
                <a:ea typeface="ＭＳ Ｐ明朝" pitchFamily="18" charset="-128"/>
              </a:rPr>
              <a:t>O</a:t>
            </a:r>
            <a:r>
              <a:rPr lang="en-US" altLang="ja-JP" sz="2200" b="1" baseline="30000" dirty="0" smtClean="0">
                <a:ea typeface="ＭＳ Ｐ明朝" pitchFamily="18" charset="-128"/>
              </a:rPr>
              <a:t>+</a:t>
            </a:r>
            <a:r>
              <a:rPr lang="en-US" altLang="ja-JP" sz="2200" b="1" dirty="0" smtClean="0">
                <a:ea typeface="ＭＳ Ｐ明朝" pitchFamily="18" charset="-128"/>
              </a:rPr>
              <a:t> ionization </a:t>
            </a:r>
          </a:p>
        </p:txBody>
      </p:sp>
      <p:sp>
        <p:nvSpPr>
          <p:cNvPr id="44" name="Rectangle 7"/>
          <p:cNvSpPr>
            <a:spLocks noChangeAspect="1" noChangeArrowheads="1"/>
          </p:cNvSpPr>
          <p:nvPr/>
        </p:nvSpPr>
        <p:spPr bwMode="auto">
          <a:xfrm>
            <a:off x="2071530" y="6066901"/>
            <a:ext cx="5567363" cy="4730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9" tIns="45715" rIns="91429" bIns="45715" anchor="ctr"/>
          <a:lstStyle/>
          <a:p>
            <a:pPr algn="ctr"/>
            <a:r>
              <a:rPr lang="en-US" altLang="ja-JP" sz="2400" b="1" dirty="0" smtClean="0"/>
              <a:t>Al substrate at 10 K</a:t>
            </a:r>
            <a:endParaRPr lang="en-US" altLang="ja-JP" sz="2400" b="1" dirty="0"/>
          </a:p>
        </p:txBody>
      </p:sp>
      <p:sp>
        <p:nvSpPr>
          <p:cNvPr id="45" name="AutoShape 8"/>
          <p:cNvSpPr>
            <a:spLocks noChangeAspect="1" noChangeArrowheads="1"/>
          </p:cNvSpPr>
          <p:nvPr/>
        </p:nvSpPr>
        <p:spPr bwMode="auto">
          <a:xfrm>
            <a:off x="4561897" y="3723404"/>
            <a:ext cx="200025" cy="1522412"/>
          </a:xfrm>
          <a:prstGeom prst="upArrow">
            <a:avLst>
              <a:gd name="adj1" fmla="val 50000"/>
              <a:gd name="adj2" fmla="val 190278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vert="eaVert" wrap="none" lIns="91429" tIns="45715" rIns="91429" bIns="45715" anchor="ctr"/>
          <a:lstStyle/>
          <a:p>
            <a:endParaRPr lang="ja-JP" altLang="en-US"/>
          </a:p>
        </p:txBody>
      </p:sp>
      <p:sp>
        <p:nvSpPr>
          <p:cNvPr id="46" name="AutoShape 9"/>
          <p:cNvSpPr>
            <a:spLocks noChangeAspect="1" noChangeArrowheads="1"/>
          </p:cNvSpPr>
          <p:nvPr/>
        </p:nvSpPr>
        <p:spPr bwMode="auto">
          <a:xfrm rot="1666063">
            <a:off x="1886727" y="4400602"/>
            <a:ext cx="2824163" cy="608013"/>
          </a:xfrm>
          <a:prstGeom prst="rightArrow">
            <a:avLst>
              <a:gd name="adj1" fmla="val 50000"/>
              <a:gd name="adj2" fmla="val 116123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path path="shap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endParaRPr lang="ja-JP" altLang="en-US"/>
          </a:p>
        </p:txBody>
      </p:sp>
      <p:sp>
        <p:nvSpPr>
          <p:cNvPr id="50" name="Line 10"/>
          <p:cNvSpPr>
            <a:spLocks noChangeAspect="1" noChangeShapeType="1"/>
          </p:cNvSpPr>
          <p:nvPr/>
        </p:nvSpPr>
        <p:spPr bwMode="auto">
          <a:xfrm flipH="1">
            <a:off x="5208728" y="3315416"/>
            <a:ext cx="0" cy="23399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stealth" w="lg" len="lg"/>
          </a:ln>
        </p:spPr>
        <p:txBody>
          <a:bodyPr wrap="none" lIns="89989" tIns="46794" rIns="89989" bIns="46794" anchor="ctr"/>
          <a:lstStyle/>
          <a:p>
            <a:endParaRPr lang="ja-JP" altLang="en-US"/>
          </a:p>
        </p:txBody>
      </p:sp>
      <p:sp>
        <p:nvSpPr>
          <p:cNvPr id="59" name="Text Box 11"/>
          <p:cNvSpPr txBox="1">
            <a:spLocks noChangeAspect="1" noChangeArrowheads="1"/>
          </p:cNvSpPr>
          <p:nvPr/>
        </p:nvSpPr>
        <p:spPr bwMode="auto">
          <a:xfrm>
            <a:off x="5372652" y="4350465"/>
            <a:ext cx="1074609" cy="46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989" tIns="46794" rIns="89989" bIns="46794">
            <a:spAutoFit/>
          </a:bodyPr>
          <a:lstStyle/>
          <a:p>
            <a:pPr algn="ctr"/>
            <a:r>
              <a:rPr lang="ja-JP" altLang="en-US" sz="2400" b="1" dirty="0" smtClean="0">
                <a:ea typeface="ＭＳ Ｐ明朝" pitchFamily="18" charset="-128"/>
                <a:sym typeface="Symbol"/>
              </a:rPr>
              <a:t></a:t>
            </a:r>
            <a:r>
              <a:rPr lang="en-US" altLang="ja-JP" sz="2400" b="1" dirty="0" smtClean="0">
                <a:ea typeface="ＭＳ Ｐ明朝" pitchFamily="18" charset="-128"/>
              </a:rPr>
              <a:t>1 </a:t>
            </a:r>
            <a:r>
              <a:rPr lang="en-US" altLang="ja-JP" sz="2400" b="1" dirty="0">
                <a:ea typeface="ＭＳ Ｐ明朝" pitchFamily="18" charset="-128"/>
              </a:rPr>
              <a:t>mm</a:t>
            </a:r>
          </a:p>
        </p:txBody>
      </p:sp>
      <p:sp useBgFill="1">
        <p:nvSpPr>
          <p:cNvPr id="60" name="Freeform 12"/>
          <p:cNvSpPr>
            <a:spLocks noChangeAspect="1"/>
          </p:cNvSpPr>
          <p:nvPr/>
        </p:nvSpPr>
        <p:spPr bwMode="auto">
          <a:xfrm rot="5400000">
            <a:off x="4406619" y="1169464"/>
            <a:ext cx="449262" cy="614362"/>
          </a:xfrm>
          <a:custGeom>
            <a:avLst/>
            <a:gdLst>
              <a:gd name="T0" fmla="*/ 2147483647 w 72"/>
              <a:gd name="T1" fmla="*/ 0 h 103"/>
              <a:gd name="T2" fmla="*/ 0 w 72"/>
              <a:gd name="T3" fmla="*/ 2147483647 h 103"/>
              <a:gd name="T4" fmla="*/ 2147483647 w 72"/>
              <a:gd name="T5" fmla="*/ 2147483647 h 103"/>
              <a:gd name="T6" fmla="*/ 2147483647 w 72"/>
              <a:gd name="T7" fmla="*/ 0 h 103"/>
              <a:gd name="T8" fmla="*/ 0 60000 65536"/>
              <a:gd name="T9" fmla="*/ 0 60000 65536"/>
              <a:gd name="T10" fmla="*/ 0 60000 65536"/>
              <a:gd name="T11" fmla="*/ 0 60000 65536"/>
              <a:gd name="T12" fmla="*/ 0 w 72"/>
              <a:gd name="T13" fmla="*/ 0 h 103"/>
              <a:gd name="T14" fmla="*/ 72 w 72"/>
              <a:gd name="T15" fmla="*/ 103 h 10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" h="103">
                <a:moveTo>
                  <a:pt x="72" y="0"/>
                </a:moveTo>
                <a:lnTo>
                  <a:pt x="0" y="52"/>
                </a:lnTo>
                <a:lnTo>
                  <a:pt x="72" y="103"/>
                </a:lnTo>
                <a:lnTo>
                  <a:pt x="72" y="0"/>
                </a:lnTo>
              </a:path>
            </a:pathLst>
          </a:custGeom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91429" tIns="45715" rIns="91429" bIns="45715"/>
          <a:lstStyle/>
          <a:p>
            <a:endParaRPr lang="ja-JP" altLang="en-US"/>
          </a:p>
        </p:txBody>
      </p:sp>
      <p:grpSp>
        <p:nvGrpSpPr>
          <p:cNvPr id="2" name="Group 13"/>
          <p:cNvGrpSpPr>
            <a:grpSpLocks noChangeAspect="1"/>
          </p:cNvGrpSpPr>
          <p:nvPr/>
        </p:nvGrpSpPr>
        <p:grpSpPr bwMode="auto">
          <a:xfrm>
            <a:off x="4039906" y="878951"/>
            <a:ext cx="673100" cy="376238"/>
            <a:chOff x="3221" y="713"/>
            <a:chExt cx="764" cy="502"/>
          </a:xfrm>
        </p:grpSpPr>
        <p:sp>
          <p:nvSpPr>
            <p:cNvPr id="63" name="Arc 14"/>
            <p:cNvSpPr>
              <a:spLocks noChangeAspect="1"/>
            </p:cNvSpPr>
            <p:nvPr/>
          </p:nvSpPr>
          <p:spPr bwMode="auto">
            <a:xfrm flipH="1" flipV="1">
              <a:off x="3221" y="713"/>
              <a:ext cx="221" cy="461"/>
            </a:xfrm>
            <a:custGeom>
              <a:avLst/>
              <a:gdLst>
                <a:gd name="T0" fmla="*/ 0 w 43103"/>
                <a:gd name="T1" fmla="*/ 0 h 39662"/>
                <a:gd name="T2" fmla="*/ 0 w 43103"/>
                <a:gd name="T3" fmla="*/ 0 h 39662"/>
                <a:gd name="T4" fmla="*/ 0 w 43103"/>
                <a:gd name="T5" fmla="*/ 0 h 39662"/>
                <a:gd name="T6" fmla="*/ 0 60000 65536"/>
                <a:gd name="T7" fmla="*/ 0 60000 65536"/>
                <a:gd name="T8" fmla="*/ 0 60000 65536"/>
                <a:gd name="T9" fmla="*/ 0 w 43103"/>
                <a:gd name="T10" fmla="*/ 0 h 39662"/>
                <a:gd name="T11" fmla="*/ 43103 w 43103"/>
                <a:gd name="T12" fmla="*/ 39662 h 396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03" h="39662" fill="none" extrusionOk="0">
                  <a:moveTo>
                    <a:pt x="43102" y="20110"/>
                  </a:moveTo>
                  <a:cubicBezTo>
                    <a:pt x="42046" y="31196"/>
                    <a:pt x="32735" y="39661"/>
                    <a:pt x="21600" y="39662"/>
                  </a:cubicBezTo>
                  <a:cubicBezTo>
                    <a:pt x="9670" y="39662"/>
                    <a:pt x="0" y="29991"/>
                    <a:pt x="0" y="18062"/>
                  </a:cubicBezTo>
                  <a:cubicBezTo>
                    <a:pt x="-1" y="10782"/>
                    <a:pt x="3666" y="3992"/>
                    <a:pt x="9754" y="0"/>
                  </a:cubicBezTo>
                </a:path>
                <a:path w="43103" h="39662" stroke="0" extrusionOk="0">
                  <a:moveTo>
                    <a:pt x="43102" y="20110"/>
                  </a:moveTo>
                  <a:cubicBezTo>
                    <a:pt x="42046" y="31196"/>
                    <a:pt x="32735" y="39661"/>
                    <a:pt x="21600" y="39662"/>
                  </a:cubicBezTo>
                  <a:cubicBezTo>
                    <a:pt x="9670" y="39662"/>
                    <a:pt x="0" y="29991"/>
                    <a:pt x="0" y="18062"/>
                  </a:cubicBezTo>
                  <a:cubicBezTo>
                    <a:pt x="-1" y="10782"/>
                    <a:pt x="3666" y="3992"/>
                    <a:pt x="9754" y="0"/>
                  </a:cubicBezTo>
                  <a:lnTo>
                    <a:pt x="21600" y="18062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64" name="Arc 15"/>
            <p:cNvSpPr>
              <a:spLocks noChangeAspect="1"/>
            </p:cNvSpPr>
            <p:nvPr/>
          </p:nvSpPr>
          <p:spPr bwMode="auto">
            <a:xfrm flipH="1" flipV="1">
              <a:off x="3356" y="713"/>
              <a:ext cx="221" cy="50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11493" y="2509"/>
                  </a:moveTo>
                  <a:cubicBezTo>
                    <a:pt x="14607" y="861"/>
                    <a:pt x="18077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4320"/>
                    <a:pt x="3666" y="7530"/>
                    <a:pt x="9754" y="3538"/>
                  </a:cubicBezTo>
                </a:path>
                <a:path w="43200" h="43200" stroke="0" extrusionOk="0">
                  <a:moveTo>
                    <a:pt x="11493" y="2509"/>
                  </a:moveTo>
                  <a:cubicBezTo>
                    <a:pt x="14607" y="861"/>
                    <a:pt x="18077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4320"/>
                    <a:pt x="3666" y="7530"/>
                    <a:pt x="9754" y="353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65" name="Arc 16"/>
            <p:cNvSpPr>
              <a:spLocks noChangeAspect="1"/>
            </p:cNvSpPr>
            <p:nvPr/>
          </p:nvSpPr>
          <p:spPr bwMode="auto">
            <a:xfrm flipH="1" flipV="1">
              <a:off x="3492" y="713"/>
              <a:ext cx="221" cy="50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11493" y="2509"/>
                  </a:moveTo>
                  <a:cubicBezTo>
                    <a:pt x="14607" y="861"/>
                    <a:pt x="18077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4320"/>
                    <a:pt x="3666" y="7530"/>
                    <a:pt x="9754" y="3538"/>
                  </a:cubicBezTo>
                </a:path>
                <a:path w="43200" h="43200" stroke="0" extrusionOk="0">
                  <a:moveTo>
                    <a:pt x="11493" y="2509"/>
                  </a:moveTo>
                  <a:cubicBezTo>
                    <a:pt x="14607" y="861"/>
                    <a:pt x="18077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4320"/>
                    <a:pt x="3666" y="7530"/>
                    <a:pt x="9754" y="353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66" name="Arc 17"/>
            <p:cNvSpPr>
              <a:spLocks noChangeAspect="1"/>
            </p:cNvSpPr>
            <p:nvPr/>
          </p:nvSpPr>
          <p:spPr bwMode="auto">
            <a:xfrm flipH="1" flipV="1">
              <a:off x="3628" y="713"/>
              <a:ext cx="221" cy="50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11493" y="2509"/>
                  </a:moveTo>
                  <a:cubicBezTo>
                    <a:pt x="14607" y="861"/>
                    <a:pt x="18077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4320"/>
                    <a:pt x="3666" y="7530"/>
                    <a:pt x="9754" y="3538"/>
                  </a:cubicBezTo>
                </a:path>
                <a:path w="43200" h="43200" stroke="0" extrusionOk="0">
                  <a:moveTo>
                    <a:pt x="11493" y="2509"/>
                  </a:moveTo>
                  <a:cubicBezTo>
                    <a:pt x="14607" y="861"/>
                    <a:pt x="18077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4320"/>
                    <a:pt x="3666" y="7530"/>
                    <a:pt x="9754" y="353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68" name="Arc 18"/>
            <p:cNvSpPr>
              <a:spLocks noChangeAspect="1"/>
            </p:cNvSpPr>
            <p:nvPr/>
          </p:nvSpPr>
          <p:spPr bwMode="auto">
            <a:xfrm flipH="1" flipV="1">
              <a:off x="3764" y="713"/>
              <a:ext cx="221" cy="50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11493" y="2509"/>
                  </a:moveTo>
                  <a:cubicBezTo>
                    <a:pt x="14607" y="861"/>
                    <a:pt x="18077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4320"/>
                    <a:pt x="3666" y="7530"/>
                    <a:pt x="9754" y="3538"/>
                  </a:cubicBezTo>
                </a:path>
                <a:path w="43200" h="43200" stroke="0" extrusionOk="0">
                  <a:moveTo>
                    <a:pt x="11493" y="2509"/>
                  </a:moveTo>
                  <a:cubicBezTo>
                    <a:pt x="14607" y="861"/>
                    <a:pt x="18077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4320"/>
                    <a:pt x="3666" y="7530"/>
                    <a:pt x="9754" y="353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</p:grpSp>
      <p:sp>
        <p:nvSpPr>
          <p:cNvPr id="69" name="Text Box 19"/>
          <p:cNvSpPr txBox="1">
            <a:spLocks noChangeAspect="1" noChangeArrowheads="1"/>
          </p:cNvSpPr>
          <p:nvPr/>
        </p:nvSpPr>
        <p:spPr bwMode="auto">
          <a:xfrm>
            <a:off x="3574297" y="44624"/>
            <a:ext cx="2123742" cy="71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989" tIns="46794" rIns="89989" bIns="46794">
            <a:spAutoFit/>
          </a:bodyPr>
          <a:lstStyle/>
          <a:p>
            <a:pPr algn="ctr"/>
            <a:r>
              <a:rPr lang="en-US" altLang="ja-JP" sz="2000" dirty="0" smtClean="0">
                <a:ea typeface="HGPｺﾞｼｯｸE" pitchFamily="50" charset="-128"/>
                <a:cs typeface="Arial" pitchFamily="34" charset="0"/>
              </a:rPr>
              <a:t>Detector</a:t>
            </a:r>
          </a:p>
          <a:p>
            <a:pPr algn="ctr"/>
            <a:r>
              <a:rPr lang="en-US" altLang="ja-JP" sz="2000" dirty="0" smtClean="0">
                <a:ea typeface="HGPｺﾞｼｯｸE" pitchFamily="50" charset="-128"/>
                <a:cs typeface="Arial" pitchFamily="34" charset="0"/>
              </a:rPr>
              <a:t> (TOF mass + MCP)</a:t>
            </a:r>
            <a:endParaRPr lang="ja-JP" altLang="en-US" sz="2000" dirty="0">
              <a:ea typeface="HGPｺﾞｼｯｸE" pitchFamily="50" charset="-128"/>
              <a:cs typeface="Arial" pitchFamily="34" charset="0"/>
            </a:endParaRPr>
          </a:p>
        </p:txBody>
      </p:sp>
      <p:sp>
        <p:nvSpPr>
          <p:cNvPr id="70" name="Text Box 20"/>
          <p:cNvSpPr txBox="1">
            <a:spLocks noChangeAspect="1" noChangeArrowheads="1"/>
          </p:cNvSpPr>
          <p:nvPr/>
        </p:nvSpPr>
        <p:spPr bwMode="auto">
          <a:xfrm>
            <a:off x="35496" y="4623367"/>
            <a:ext cx="4464496" cy="1015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5" rIns="91429" bIns="45715">
            <a:spAutoFit/>
          </a:bodyPr>
          <a:lstStyle/>
          <a:p>
            <a:r>
              <a:rPr lang="en-US" altLang="ja-JP" sz="2000" dirty="0" err="1" smtClean="0">
                <a:ea typeface="HGPｺﾞｼｯｸE" pitchFamily="50" charset="-128"/>
              </a:rPr>
              <a:t>Photodesorption</a:t>
            </a:r>
            <a:r>
              <a:rPr lang="en-US" altLang="ja-JP" sz="2000" dirty="0" smtClean="0">
                <a:ea typeface="HGPｺﾞｼｯｸE" pitchFamily="50" charset="-128"/>
              </a:rPr>
              <a:t> laser </a:t>
            </a:r>
          </a:p>
          <a:p>
            <a:r>
              <a:rPr lang="en-US" altLang="ja-JP" sz="2000" dirty="0" smtClean="0">
                <a:ea typeface="HGPｺﾞｼｯｸE" pitchFamily="50" charset="-128"/>
              </a:rPr>
              <a:t>Unfocused (0.1 </a:t>
            </a:r>
            <a:r>
              <a:rPr lang="en-US" altLang="ja-JP" sz="2000" dirty="0" err="1" smtClean="0">
                <a:ea typeface="HGPｺﾞｼｯｸE" pitchFamily="50" charset="-128"/>
              </a:rPr>
              <a:t>mJ</a:t>
            </a:r>
            <a:r>
              <a:rPr lang="en-US" altLang="ja-JP" sz="2000" dirty="0" smtClean="0">
                <a:ea typeface="HGPｺﾞｼｯｸE" pitchFamily="50" charset="-128"/>
              </a:rPr>
              <a:t> pulse</a:t>
            </a:r>
            <a:r>
              <a:rPr lang="en-US" altLang="ja-JP" sz="2000" baseline="30000" dirty="0" smtClean="0">
                <a:ea typeface="HGPｺﾞｼｯｸE" pitchFamily="50" charset="-128"/>
              </a:rPr>
              <a:t>-1</a:t>
            </a:r>
            <a:r>
              <a:rPr lang="en-US" altLang="ja-JP" sz="2000" dirty="0" smtClean="0">
                <a:ea typeface="HGPｺﾞｼｯｸE" pitchFamily="50" charset="-128"/>
              </a:rPr>
              <a:t>)</a:t>
            </a:r>
          </a:p>
          <a:p>
            <a:r>
              <a:rPr lang="en-US" altLang="ja-JP" sz="2000" dirty="0" smtClean="0">
                <a:ea typeface="HGPｺﾞｼｯｸE" pitchFamily="50" charset="-128"/>
              </a:rPr>
              <a:t>10</a:t>
            </a:r>
            <a:r>
              <a:rPr lang="en-US" altLang="ja-JP" sz="2000" baseline="30000" dirty="0" smtClean="0">
                <a:ea typeface="HGPｺﾞｼｯｸE" pitchFamily="50" charset="-128"/>
              </a:rPr>
              <a:t>13</a:t>
            </a:r>
            <a:r>
              <a:rPr lang="en-US" altLang="ja-JP" sz="2000" dirty="0" smtClean="0">
                <a:ea typeface="HGPｺﾞｼｯｸE" pitchFamily="50" charset="-128"/>
              </a:rPr>
              <a:t>-10</a:t>
            </a:r>
            <a:r>
              <a:rPr lang="en-US" altLang="ja-JP" sz="2000" baseline="30000" dirty="0" smtClean="0">
                <a:ea typeface="HGPｺﾞｼｯｸE" pitchFamily="50" charset="-128"/>
              </a:rPr>
              <a:t>14</a:t>
            </a:r>
            <a:r>
              <a:rPr lang="en-US" altLang="ja-JP" sz="2000" dirty="0" smtClean="0">
                <a:ea typeface="HGPｺﾞｼｯｸE" pitchFamily="50" charset="-128"/>
              </a:rPr>
              <a:t> photons cm</a:t>
            </a:r>
            <a:r>
              <a:rPr lang="en-US" altLang="ja-JP" sz="2000" baseline="30000" dirty="0" smtClean="0">
                <a:ea typeface="HGPｺﾞｼｯｸE" pitchFamily="50" charset="-128"/>
              </a:rPr>
              <a:t>-2</a:t>
            </a:r>
            <a:r>
              <a:rPr lang="en-US" altLang="ja-JP" sz="2000" dirty="0" smtClean="0">
                <a:ea typeface="HGPｺﾞｼｯｸE" pitchFamily="50" charset="-128"/>
              </a:rPr>
              <a:t> pulse</a:t>
            </a:r>
            <a:r>
              <a:rPr lang="en-US" altLang="ja-JP" sz="2000" baseline="30000" dirty="0" smtClean="0">
                <a:ea typeface="HGPｺﾞｼｯｸE" pitchFamily="50" charset="-128"/>
              </a:rPr>
              <a:t>-1</a:t>
            </a:r>
            <a:endParaRPr lang="ja-JP" altLang="en-US" sz="2000" baseline="30000" dirty="0">
              <a:ea typeface="HGPｺﾞｼｯｸE" pitchFamily="50" charset="-128"/>
            </a:endParaRPr>
          </a:p>
        </p:txBody>
      </p:sp>
      <p:sp>
        <p:nvSpPr>
          <p:cNvPr id="71" name="AutoShape 21"/>
          <p:cNvSpPr>
            <a:spLocks noChangeAspect="1" noChangeArrowheads="1"/>
          </p:cNvSpPr>
          <p:nvPr/>
        </p:nvSpPr>
        <p:spPr bwMode="auto">
          <a:xfrm>
            <a:off x="4564203" y="1796178"/>
            <a:ext cx="184150" cy="952500"/>
          </a:xfrm>
          <a:prstGeom prst="upArrow">
            <a:avLst>
              <a:gd name="adj1" fmla="val 50000"/>
              <a:gd name="adj2" fmla="val 12931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vert="eaVert" wrap="none" lIns="91429" tIns="45715" rIns="91429" bIns="45715" anchor="ctr"/>
          <a:lstStyle/>
          <a:p>
            <a:endParaRPr lang="ja-JP" altLang="en-US"/>
          </a:p>
        </p:txBody>
      </p:sp>
      <p:sp>
        <p:nvSpPr>
          <p:cNvPr id="72" name="Rectangle 23"/>
          <p:cNvSpPr>
            <a:spLocks noChangeAspect="1" noChangeArrowheads="1"/>
          </p:cNvSpPr>
          <p:nvPr/>
        </p:nvSpPr>
        <p:spPr bwMode="auto">
          <a:xfrm>
            <a:off x="6160707" y="3637483"/>
            <a:ext cx="3101206" cy="1015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0000CC"/>
                </a:solidFill>
                <a:ea typeface="HGPｺﾞｼｯｸE" pitchFamily="50" charset="-128"/>
              </a:rPr>
              <a:t>REMPI laser (248-249 nm)</a:t>
            </a:r>
          </a:p>
          <a:p>
            <a:pPr algn="ctr"/>
            <a:r>
              <a:rPr lang="en-US" altLang="ja-JP" sz="2000" dirty="0" smtClean="0">
                <a:solidFill>
                  <a:srgbClr val="0000FF"/>
                </a:solidFill>
                <a:ea typeface="HGPｺﾞｼｯｸE" pitchFamily="50" charset="-128"/>
              </a:rPr>
              <a:t>Rotational (</a:t>
            </a:r>
            <a:r>
              <a:rPr lang="en-US" altLang="ja-JP" sz="2000" dirty="0" err="1" smtClean="0">
                <a:solidFill>
                  <a:srgbClr val="0000FF"/>
                </a:solidFill>
                <a:ea typeface="HGPｺﾞｼｯｸE" pitchFamily="50" charset="-128"/>
              </a:rPr>
              <a:t>ortho</a:t>
            </a:r>
            <a:r>
              <a:rPr lang="en-US" altLang="ja-JP" sz="2000" dirty="0" smtClean="0">
                <a:solidFill>
                  <a:srgbClr val="0000FF"/>
                </a:solidFill>
                <a:ea typeface="HGPｺﾞｼｯｸE" pitchFamily="50" charset="-128"/>
              </a:rPr>
              <a:t>/</a:t>
            </a:r>
            <a:r>
              <a:rPr lang="en-US" altLang="ja-JP" sz="2000" dirty="0" err="1" smtClean="0">
                <a:solidFill>
                  <a:srgbClr val="0000FF"/>
                </a:solidFill>
                <a:ea typeface="HGPｺﾞｼｯｸE" pitchFamily="50" charset="-128"/>
              </a:rPr>
              <a:t>para</a:t>
            </a:r>
            <a:r>
              <a:rPr lang="en-US" altLang="ja-JP" sz="2000" dirty="0" smtClean="0">
                <a:solidFill>
                  <a:srgbClr val="0000FF"/>
                </a:solidFill>
                <a:ea typeface="HGPｺﾞｼｯｸE" pitchFamily="50" charset="-128"/>
              </a:rPr>
              <a:t>)</a:t>
            </a:r>
          </a:p>
          <a:p>
            <a:pPr algn="ctr"/>
            <a:r>
              <a:rPr lang="en-US" altLang="ja-JP" sz="2000" dirty="0" smtClean="0">
                <a:solidFill>
                  <a:srgbClr val="0000FF"/>
                </a:solidFill>
                <a:ea typeface="HGPｺﾞｼｯｸE" pitchFamily="50" charset="-128"/>
              </a:rPr>
              <a:t>state selective detection</a:t>
            </a:r>
          </a:p>
        </p:txBody>
      </p:sp>
      <p:grpSp>
        <p:nvGrpSpPr>
          <p:cNvPr id="3" name="Group 24"/>
          <p:cNvGrpSpPr>
            <a:grpSpLocks noChangeAspect="1"/>
          </p:cNvGrpSpPr>
          <p:nvPr/>
        </p:nvGrpSpPr>
        <p:grpSpPr bwMode="auto">
          <a:xfrm>
            <a:off x="2165043" y="2847079"/>
            <a:ext cx="5837238" cy="854075"/>
            <a:chOff x="295" y="2411"/>
            <a:chExt cx="5105" cy="381"/>
          </a:xfrm>
        </p:grpSpPr>
        <p:sp>
          <p:nvSpPr>
            <p:cNvPr id="74" name="Oval 25"/>
            <p:cNvSpPr>
              <a:spLocks noChangeAspect="1" noChangeArrowheads="1"/>
            </p:cNvSpPr>
            <p:nvPr/>
          </p:nvSpPr>
          <p:spPr bwMode="auto">
            <a:xfrm>
              <a:off x="4624" y="2411"/>
              <a:ext cx="69" cy="38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75" name="AutoShape 26"/>
            <p:cNvSpPr>
              <a:spLocks noChangeAspect="1" noChangeArrowheads="1"/>
            </p:cNvSpPr>
            <p:nvPr/>
          </p:nvSpPr>
          <p:spPr bwMode="auto">
            <a:xfrm rot="5400000">
              <a:off x="1255" y="1546"/>
              <a:ext cx="186" cy="2106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50000">
                  <a:srgbClr val="000080">
                    <a:alpha val="50000"/>
                  </a:srgbClr>
                </a:gs>
                <a:gs pos="100000">
                  <a:srgbClr val="00008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ja-JP" altLang="en-US" dirty="0"/>
            </a:p>
          </p:txBody>
        </p:sp>
        <p:sp>
          <p:nvSpPr>
            <p:cNvPr id="76" name="AutoShape 27"/>
            <p:cNvSpPr>
              <a:spLocks noChangeAspect="1" noChangeArrowheads="1"/>
            </p:cNvSpPr>
            <p:nvPr/>
          </p:nvSpPr>
          <p:spPr bwMode="auto">
            <a:xfrm rot="16200000">
              <a:off x="3512" y="1550"/>
              <a:ext cx="164" cy="2106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50000">
                  <a:srgbClr val="000080">
                    <a:alpha val="50000"/>
                  </a:srgbClr>
                </a:gs>
                <a:gs pos="100000">
                  <a:srgbClr val="00008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ja-JP" altLang="en-US" dirty="0"/>
            </a:p>
          </p:txBody>
        </p:sp>
        <p:sp>
          <p:nvSpPr>
            <p:cNvPr id="77" name="Rectangle 28"/>
            <p:cNvSpPr>
              <a:spLocks noChangeAspect="1" noChangeArrowheads="1"/>
            </p:cNvSpPr>
            <p:nvPr/>
          </p:nvSpPr>
          <p:spPr bwMode="auto">
            <a:xfrm>
              <a:off x="4625" y="2521"/>
              <a:ext cx="775" cy="164"/>
            </a:xfrm>
            <a:prstGeom prst="rect">
              <a:avLst/>
            </a:prstGeom>
            <a:gradFill rotWithShape="1">
              <a:gsLst>
                <a:gs pos="0">
                  <a:srgbClr val="000080">
                    <a:gamma/>
                    <a:shade val="46275"/>
                    <a:invGamma/>
                  </a:srgbClr>
                </a:gs>
                <a:gs pos="50000">
                  <a:srgbClr val="000080">
                    <a:alpha val="50000"/>
                  </a:srgbClr>
                </a:gs>
                <a:gs pos="100000">
                  <a:srgbClr val="0000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ja-JP" altLang="en-US" dirty="0"/>
            </a:p>
          </p:txBody>
        </p:sp>
      </p:grpSp>
      <p:sp>
        <p:nvSpPr>
          <p:cNvPr id="78" name="Rectangle 36"/>
          <p:cNvSpPr>
            <a:spLocks noChangeAspect="1" noChangeArrowheads="1"/>
          </p:cNvSpPr>
          <p:nvPr/>
        </p:nvSpPr>
        <p:spPr bwMode="auto">
          <a:xfrm>
            <a:off x="3205005" y="5617638"/>
            <a:ext cx="344646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5" rIns="91429" bIns="45715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Amorphous H</a:t>
            </a:r>
            <a:r>
              <a:rPr lang="en-US" altLang="ja-JP" sz="2400" b="1" baseline="-25000" dirty="0" smtClean="0">
                <a:solidFill>
                  <a:schemeClr val="bg1"/>
                </a:solidFill>
              </a:rPr>
              <a:t>2</a:t>
            </a:r>
            <a:r>
              <a:rPr lang="en-US" altLang="ja-JP" sz="2400" b="1" dirty="0" smtClean="0">
                <a:solidFill>
                  <a:schemeClr val="bg1"/>
                </a:solidFill>
              </a:rPr>
              <a:t>O ice</a:t>
            </a:r>
            <a:endParaRPr lang="en-US" altLang="ja-JP" sz="2400" b="1" dirty="0">
              <a:solidFill>
                <a:schemeClr val="bg1"/>
              </a:solidFill>
            </a:endParaRPr>
          </a:p>
        </p:txBody>
      </p:sp>
      <p:sp>
        <p:nvSpPr>
          <p:cNvPr id="79" name="Text Box 58"/>
          <p:cNvSpPr txBox="1">
            <a:spLocks noChangeArrowheads="1"/>
          </p:cNvSpPr>
          <p:nvPr/>
        </p:nvSpPr>
        <p:spPr bwMode="auto">
          <a:xfrm>
            <a:off x="2169633" y="3875679"/>
            <a:ext cx="2160588" cy="466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ja-JP" sz="2400" b="1" dirty="0" smtClean="0">
                <a:solidFill>
                  <a:srgbClr val="006600"/>
                </a:solidFill>
              </a:rPr>
              <a:t>157 nm</a:t>
            </a:r>
            <a:endParaRPr lang="en-US" altLang="ja-JP" sz="2400" b="1" dirty="0">
              <a:solidFill>
                <a:srgbClr val="006600"/>
              </a:solidFill>
            </a:endParaRPr>
          </a:p>
        </p:txBody>
      </p:sp>
      <p:grpSp>
        <p:nvGrpSpPr>
          <p:cNvPr id="4" name="グループ化 117"/>
          <p:cNvGrpSpPr/>
          <p:nvPr/>
        </p:nvGrpSpPr>
        <p:grpSpPr>
          <a:xfrm>
            <a:off x="4473890" y="5418848"/>
            <a:ext cx="415605" cy="356647"/>
            <a:chOff x="4932040" y="3284984"/>
            <a:chExt cx="507598" cy="435590"/>
          </a:xfrm>
        </p:grpSpPr>
        <p:sp>
          <p:nvSpPr>
            <p:cNvPr id="52" name="円/楕円 51"/>
            <p:cNvSpPr/>
            <p:nvPr/>
          </p:nvSpPr>
          <p:spPr>
            <a:xfrm>
              <a:off x="5004048" y="3284984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4932040" y="3501008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5220072" y="342900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-36512" y="404664"/>
            <a:ext cx="4139952" cy="2308314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0000FF"/>
                </a:solidFill>
              </a:rPr>
              <a:t>“kick-out” desorption:</a:t>
            </a:r>
          </a:p>
          <a:p>
            <a:pPr algn="ctr"/>
            <a:r>
              <a:rPr lang="en-US" altLang="ja-JP" dirty="0" smtClean="0"/>
              <a:t>(</a:t>
            </a:r>
            <a:r>
              <a:rPr lang="en-US" altLang="ja-JP" dirty="0" err="1" smtClean="0"/>
              <a:t>i</a:t>
            </a:r>
            <a:r>
              <a:rPr lang="en-US" altLang="ja-JP" dirty="0" smtClean="0"/>
              <a:t>) H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O(ice) + </a:t>
            </a:r>
            <a:r>
              <a:rPr lang="en-US" altLang="ja-JP" i="1" dirty="0" smtClean="0"/>
              <a:t>h</a:t>
            </a:r>
            <a:r>
              <a:rPr lang="el-GR" altLang="ja-JP" i="1" dirty="0" smtClean="0">
                <a:latin typeface="Times New Roman"/>
                <a:cs typeface="Times New Roman"/>
              </a:rPr>
              <a:t>ν</a:t>
            </a:r>
            <a:r>
              <a:rPr lang="en-US" altLang="ja-JP" dirty="0" smtClean="0"/>
              <a:t> (157 nm) → hot H + OH </a:t>
            </a:r>
          </a:p>
          <a:p>
            <a:pPr marL="400050" indent="-400050" algn="r"/>
            <a:r>
              <a:rPr lang="en-US" altLang="ja-JP" dirty="0" smtClean="0"/>
              <a:t>+ 220 kJ mol</a:t>
            </a:r>
            <a:r>
              <a:rPr lang="en-US" altLang="ja-JP" baseline="30000" dirty="0" smtClean="0"/>
              <a:t>-1</a:t>
            </a:r>
          </a:p>
          <a:p>
            <a:pPr algn="ctr"/>
            <a:r>
              <a:rPr lang="en-US" altLang="ja-JP" dirty="0" smtClean="0"/>
              <a:t>(ii) hot H + H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O(ice) → H + H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O</a:t>
            </a:r>
          </a:p>
          <a:p>
            <a:pPr algn="r"/>
            <a:r>
              <a:rPr lang="el-GR" altLang="ja-JP" i="1" dirty="0" smtClean="0">
                <a:latin typeface="Times New Roman"/>
                <a:cs typeface="Times New Roman"/>
              </a:rPr>
              <a:t>Δ</a:t>
            </a:r>
            <a:r>
              <a:rPr lang="en-US" altLang="ja-JP" i="1" dirty="0" smtClean="0"/>
              <a:t>H</a:t>
            </a:r>
            <a:r>
              <a:rPr lang="ja-JP" altLang="en-US" dirty="0" smtClean="0"/>
              <a:t>＝</a:t>
            </a:r>
            <a:r>
              <a:rPr lang="en-US" altLang="ja-JP" dirty="0" smtClean="0"/>
              <a:t>45 kJ mol</a:t>
            </a:r>
            <a:r>
              <a:rPr lang="en-US" altLang="ja-JP" baseline="30000" dirty="0" smtClean="0"/>
              <a:t>-1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Momentum transfer from a hot H atom </a:t>
            </a:r>
          </a:p>
          <a:p>
            <a:pPr algn="ctr"/>
            <a:r>
              <a:rPr lang="en-US" dirty="0" err="1" smtClean="0">
                <a:solidFill>
                  <a:srgbClr val="0000FF"/>
                </a:solidFill>
              </a:rPr>
              <a:t>photodissociated</a:t>
            </a:r>
            <a:r>
              <a:rPr lang="en-US" dirty="0" smtClean="0">
                <a:solidFill>
                  <a:srgbClr val="0000FF"/>
                </a:solidFill>
              </a:rPr>
              <a:t> from a neighboring H</a:t>
            </a:r>
            <a:r>
              <a:rPr lang="en-US" baseline="-25000" dirty="0" smtClean="0">
                <a:solidFill>
                  <a:srgbClr val="0000FF"/>
                </a:solidFill>
              </a:rPr>
              <a:t>2</a:t>
            </a:r>
            <a:r>
              <a:rPr lang="en-US" dirty="0" smtClean="0">
                <a:solidFill>
                  <a:srgbClr val="0000FF"/>
                </a:solidFill>
              </a:rPr>
              <a:t>O.</a:t>
            </a:r>
          </a:p>
          <a:p>
            <a:pPr algn="r"/>
            <a:r>
              <a:rPr lang="fr-FR" dirty="0" smtClean="0"/>
              <a:t>Hama et al., JCP (2010).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 animBg="1"/>
      <p:bldP spid="46" grpId="0" animBg="1"/>
      <p:bldP spid="50" grpId="0" animBg="1"/>
      <p:bldP spid="59" grpId="0"/>
      <p:bldP spid="70" grpId="0"/>
      <p:bldP spid="71" grpId="0" animBg="1"/>
      <p:bldP spid="72" grpId="0"/>
      <p:bldP spid="79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63"/>
          <p:cNvGrpSpPr/>
          <p:nvPr/>
        </p:nvGrpSpPr>
        <p:grpSpPr>
          <a:xfrm>
            <a:off x="35496" y="-1899592"/>
            <a:ext cx="6120680" cy="8777863"/>
            <a:chOff x="4455548" y="199420"/>
            <a:chExt cx="4788024" cy="6866658"/>
          </a:xfrm>
        </p:grpSpPr>
        <p:pic>
          <p:nvPicPr>
            <p:cNvPr id="22118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55548" y="199420"/>
              <a:ext cx="4788024" cy="6866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" name="正方形/長方形 62"/>
            <p:cNvSpPr/>
            <p:nvPr/>
          </p:nvSpPr>
          <p:spPr>
            <a:xfrm>
              <a:off x="5004048" y="332656"/>
              <a:ext cx="3960440" cy="1800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正方形/長方形 39"/>
          <p:cNvSpPr/>
          <p:nvPr/>
        </p:nvSpPr>
        <p:spPr>
          <a:xfrm>
            <a:off x="0" y="188640"/>
            <a:ext cx="9144000" cy="400099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sz="2000" dirty="0" smtClean="0">
                <a:cs typeface="Arial" pitchFamily="34" charset="0"/>
              </a:rPr>
              <a:t>REMPI rotational spectrum of</a:t>
            </a:r>
            <a:r>
              <a:rPr lang="ja-JP" altLang="en-US" sz="2000" dirty="0" smtClean="0">
                <a:cs typeface="Arial" pitchFamily="34" charset="0"/>
              </a:rPr>
              <a:t> </a:t>
            </a:r>
            <a:r>
              <a:rPr lang="en-US" altLang="ja-JP" sz="2000" dirty="0" smtClean="0">
                <a:cs typeface="Arial" pitchFamily="34" charset="0"/>
              </a:rPr>
              <a:t>H</a:t>
            </a:r>
            <a:r>
              <a:rPr lang="en-US" altLang="ja-JP" sz="2000" baseline="-25000" dirty="0" smtClean="0">
                <a:cs typeface="Arial" pitchFamily="34" charset="0"/>
              </a:rPr>
              <a:t>2</a:t>
            </a:r>
            <a:r>
              <a:rPr lang="en-US" altLang="ja-JP" sz="2000" dirty="0" smtClean="0">
                <a:cs typeface="Arial" pitchFamily="34" charset="0"/>
              </a:rPr>
              <a:t>O </a:t>
            </a:r>
            <a:r>
              <a:rPr lang="en-US" altLang="ja-JP" sz="2000" dirty="0" err="1" smtClean="0">
                <a:cs typeface="Arial" pitchFamily="34" charset="0"/>
              </a:rPr>
              <a:t>photodesorbed</a:t>
            </a:r>
            <a:r>
              <a:rPr lang="en-US" altLang="ja-JP" sz="2000" dirty="0" smtClean="0">
                <a:cs typeface="Arial" pitchFamily="34" charset="0"/>
              </a:rPr>
              <a:t> from ice at 10 K</a:t>
            </a:r>
          </a:p>
        </p:txBody>
      </p:sp>
      <p:sp>
        <p:nvSpPr>
          <p:cNvPr id="65" name="正方形/長方形 64"/>
          <p:cNvSpPr/>
          <p:nvPr/>
        </p:nvSpPr>
        <p:spPr>
          <a:xfrm>
            <a:off x="5724128" y="3501008"/>
            <a:ext cx="3419872" cy="3139311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Stronger ortho-H</a:t>
            </a:r>
            <a:r>
              <a:rPr lang="en-US" altLang="ja-JP" baseline="-25000" dirty="0" smtClean="0">
                <a:solidFill>
                  <a:srgbClr val="FF0000"/>
                </a:solidFill>
              </a:rPr>
              <a:t>2</a:t>
            </a:r>
            <a:r>
              <a:rPr lang="en-US" altLang="ja-JP" dirty="0" smtClean="0">
                <a:solidFill>
                  <a:srgbClr val="FF0000"/>
                </a:solidFill>
              </a:rPr>
              <a:t>O lines than para-H</a:t>
            </a:r>
            <a:r>
              <a:rPr lang="en-US" altLang="ja-JP" baseline="-25000" dirty="0" smtClean="0">
                <a:solidFill>
                  <a:srgbClr val="FF0000"/>
                </a:solidFill>
              </a:rPr>
              <a:t>2</a:t>
            </a:r>
            <a:r>
              <a:rPr lang="en-US" altLang="ja-JP" dirty="0" smtClean="0">
                <a:solidFill>
                  <a:srgbClr val="FF0000"/>
                </a:solidFill>
              </a:rPr>
              <a:t>O lines.</a:t>
            </a:r>
          </a:p>
          <a:p>
            <a:pPr algn="ctr"/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Well-reproduced with OPR = 3.</a:t>
            </a:r>
          </a:p>
          <a:p>
            <a:pPr algn="ctr"/>
            <a:r>
              <a:rPr lang="en-US" altLang="ja-JP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↕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Para-H</a:t>
            </a:r>
            <a:r>
              <a:rPr lang="en-US" altLang="ja-JP" baseline="-25000" dirty="0" smtClean="0">
                <a:solidFill>
                  <a:srgbClr val="FF0000"/>
                </a:solidFill>
              </a:rPr>
              <a:t>2</a:t>
            </a:r>
            <a:r>
              <a:rPr lang="en-US" altLang="ja-JP" dirty="0" smtClean="0">
                <a:solidFill>
                  <a:srgbClr val="FF0000"/>
                </a:solidFill>
              </a:rPr>
              <a:t>O signals are too strong with OPR = 0.3 (10 K).</a:t>
            </a:r>
          </a:p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altLang="ja-JP" b="1" dirty="0" smtClean="0">
                <a:solidFill>
                  <a:srgbClr val="FF0000"/>
                </a:solidFill>
              </a:rPr>
              <a:t>The OPR is not related to </a:t>
            </a:r>
          </a:p>
          <a:p>
            <a:pPr algn="ctr"/>
            <a:r>
              <a:rPr lang="en-US" altLang="ja-JP" b="1" dirty="0" smtClean="0">
                <a:solidFill>
                  <a:srgbClr val="FF0000"/>
                </a:solidFill>
              </a:rPr>
              <a:t>the ice formation temperature</a:t>
            </a:r>
            <a:r>
              <a:rPr lang="en-US" altLang="ja-JP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(Also for thermal desorption)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二等辺三角形 67"/>
          <p:cNvSpPr>
            <a:spLocks/>
          </p:cNvSpPr>
          <p:nvPr/>
        </p:nvSpPr>
        <p:spPr bwMode="auto">
          <a:xfrm rot="16200000">
            <a:off x="7945963" y="741324"/>
            <a:ext cx="235831" cy="1297488"/>
          </a:xfrm>
          <a:prstGeom prst="triangle">
            <a:avLst>
              <a:gd name="adj" fmla="val 49999"/>
            </a:avLst>
          </a:prstGeom>
          <a:solidFill>
            <a:srgbClr val="7030A0"/>
          </a:solidFill>
          <a:ln w="63500">
            <a:noFill/>
            <a:round/>
            <a:headEnd/>
            <a:tailEnd type="triangle" w="med" len="med"/>
          </a:ln>
          <a:effectLst/>
        </p:spPr>
        <p:txBody>
          <a:bodyPr wrap="square" lIns="91429" tIns="45715" rIns="91429" bIns="45715" rtlCol="0" anchor="ctr">
            <a:noAutofit/>
          </a:bodyPr>
          <a:lstStyle/>
          <a:p>
            <a:pPr algn="ctr"/>
            <a:endParaRPr lang="en-US" dirty="0">
              <a:cs typeface="Arial" pitchFamily="34" charset="0"/>
            </a:endParaRPr>
          </a:p>
        </p:txBody>
      </p:sp>
      <p:sp>
        <p:nvSpPr>
          <p:cNvPr id="69" name="二等辺三角形 68"/>
          <p:cNvSpPr>
            <a:spLocks/>
          </p:cNvSpPr>
          <p:nvPr/>
        </p:nvSpPr>
        <p:spPr bwMode="auto">
          <a:xfrm rot="5400000">
            <a:off x="6825764" y="741324"/>
            <a:ext cx="235831" cy="1297488"/>
          </a:xfrm>
          <a:prstGeom prst="triangle">
            <a:avLst>
              <a:gd name="adj" fmla="val 49999"/>
            </a:avLst>
          </a:prstGeom>
          <a:solidFill>
            <a:srgbClr val="7030A0"/>
          </a:solidFill>
          <a:ln w="63500">
            <a:noFill/>
            <a:round/>
            <a:headEnd/>
            <a:tailEnd type="triangle" w="med" len="med"/>
          </a:ln>
          <a:effectLst/>
        </p:spPr>
        <p:txBody>
          <a:bodyPr wrap="square" lIns="91429" tIns="45715" rIns="91429" bIns="45715" rtlCol="0" anchor="ctr">
            <a:noAutofit/>
          </a:bodyPr>
          <a:lstStyle/>
          <a:p>
            <a:pPr algn="ctr"/>
            <a:endParaRPr lang="en-US" dirty="0">
              <a:cs typeface="Arial" pitchFamily="34" charset="0"/>
            </a:endParaRPr>
          </a:p>
        </p:txBody>
      </p:sp>
      <p:grpSp>
        <p:nvGrpSpPr>
          <p:cNvPr id="3" name="グループ化 35"/>
          <p:cNvGrpSpPr/>
          <p:nvPr/>
        </p:nvGrpSpPr>
        <p:grpSpPr>
          <a:xfrm>
            <a:off x="6328014" y="2692730"/>
            <a:ext cx="2398137" cy="671725"/>
            <a:chOff x="3635896" y="5038579"/>
            <a:chExt cx="2928958" cy="820410"/>
          </a:xfrm>
        </p:grpSpPr>
        <p:sp>
          <p:nvSpPr>
            <p:cNvPr id="92" name="テキスト ボックス 91"/>
            <p:cNvSpPr txBox="1"/>
            <p:nvPr/>
          </p:nvSpPr>
          <p:spPr>
            <a:xfrm>
              <a:off x="3635896" y="5407907"/>
              <a:ext cx="2928958" cy="45108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 smtClean="0">
                  <a:solidFill>
                    <a:schemeClr val="bg1"/>
                  </a:solidFill>
                  <a:cs typeface="Arial" pitchFamily="34" charset="0"/>
                </a:rPr>
                <a:t>Substrate</a:t>
              </a:r>
              <a:endParaRPr lang="ja-JP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3635896" y="5038579"/>
              <a:ext cx="2928958" cy="451083"/>
            </a:xfrm>
            <a:prstGeom prst="rect">
              <a:avLst/>
            </a:prstGeom>
            <a:gradFill>
              <a:gsLst>
                <a:gs pos="100000">
                  <a:srgbClr val="66FFFF"/>
                </a:gs>
                <a:gs pos="0">
                  <a:srgbClr val="33CCFF"/>
                </a:gs>
                <a:gs pos="100000">
                  <a:srgbClr val="33CCFF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 smtClean="0">
                  <a:cs typeface="Arial" pitchFamily="34" charset="0"/>
                </a:rPr>
                <a:t>H</a:t>
              </a:r>
              <a:r>
                <a:rPr lang="en-US" altLang="ja-JP" baseline="-25000" dirty="0" smtClean="0">
                  <a:cs typeface="Arial" pitchFamily="34" charset="0"/>
                </a:rPr>
                <a:t>2</a:t>
              </a:r>
              <a:r>
                <a:rPr lang="en-US" altLang="ja-JP" dirty="0" smtClean="0">
                  <a:cs typeface="Arial" pitchFamily="34" charset="0"/>
                </a:rPr>
                <a:t>O ice</a:t>
              </a:r>
              <a:endParaRPr lang="ja-JP" altLang="en-US" baseline="-25000" dirty="0">
                <a:cs typeface="Arial" pitchFamily="34" charset="0"/>
              </a:endParaRPr>
            </a:p>
          </p:txBody>
        </p:sp>
      </p:grpSp>
      <p:sp>
        <p:nvSpPr>
          <p:cNvPr id="71" name="上矢印 70"/>
          <p:cNvSpPr/>
          <p:nvPr/>
        </p:nvSpPr>
        <p:spPr>
          <a:xfrm>
            <a:off x="7383520" y="1669652"/>
            <a:ext cx="292456" cy="98620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ja-JP" altLang="en-US" dirty="0">
              <a:cs typeface="Arial" pitchFamily="34" charset="0"/>
            </a:endParaRPr>
          </a:p>
        </p:txBody>
      </p:sp>
      <p:grpSp>
        <p:nvGrpSpPr>
          <p:cNvPr id="4" name="グループ化 117"/>
          <p:cNvGrpSpPr/>
          <p:nvPr/>
        </p:nvGrpSpPr>
        <p:grpSpPr>
          <a:xfrm>
            <a:off x="7327397" y="1256947"/>
            <a:ext cx="415605" cy="356647"/>
            <a:chOff x="4932040" y="3284984"/>
            <a:chExt cx="507598" cy="435590"/>
          </a:xfrm>
        </p:grpSpPr>
        <p:sp>
          <p:nvSpPr>
            <p:cNvPr id="89" name="円/楕円 88"/>
            <p:cNvSpPr/>
            <p:nvPr/>
          </p:nvSpPr>
          <p:spPr>
            <a:xfrm>
              <a:off x="5004048" y="3284984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  <p:sp>
          <p:nvSpPr>
            <p:cNvPr id="90" name="円/楕円 89"/>
            <p:cNvSpPr/>
            <p:nvPr/>
          </p:nvSpPr>
          <p:spPr>
            <a:xfrm>
              <a:off x="4932040" y="3501008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  <p:sp>
          <p:nvSpPr>
            <p:cNvPr id="91" name="円/楕円 90"/>
            <p:cNvSpPr/>
            <p:nvPr/>
          </p:nvSpPr>
          <p:spPr>
            <a:xfrm>
              <a:off x="5220072" y="342900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>
                <a:cs typeface="Arial" pitchFamily="34" charset="0"/>
              </a:endParaRPr>
            </a:p>
          </p:txBody>
        </p:sp>
      </p:grpSp>
      <p:sp>
        <p:nvSpPr>
          <p:cNvPr id="74" name="テキスト ボックス 73"/>
          <p:cNvSpPr txBox="1"/>
          <p:nvPr/>
        </p:nvSpPr>
        <p:spPr>
          <a:xfrm>
            <a:off x="5652120" y="1497558"/>
            <a:ext cx="1224136" cy="64632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ja-JP" dirty="0" smtClean="0">
                <a:cs typeface="Arial" pitchFamily="34" charset="0"/>
              </a:rPr>
              <a:t>VUV</a:t>
            </a:r>
          </a:p>
          <a:p>
            <a:pPr algn="ctr"/>
            <a:r>
              <a:rPr lang="en-US" altLang="ja-JP" dirty="0" smtClean="0">
                <a:cs typeface="Arial" pitchFamily="34" charset="0"/>
              </a:rPr>
              <a:t>157 nm</a:t>
            </a:r>
            <a:endParaRPr lang="ja-JP" altLang="en-US" dirty="0">
              <a:cs typeface="Arial" pitchFamily="34" charset="0"/>
            </a:endParaRPr>
          </a:p>
        </p:txBody>
      </p:sp>
      <p:sp>
        <p:nvSpPr>
          <p:cNvPr id="76" name="フリーフォーム 75"/>
          <p:cNvSpPr/>
          <p:nvPr/>
        </p:nvSpPr>
        <p:spPr>
          <a:xfrm>
            <a:off x="6445929" y="1964442"/>
            <a:ext cx="918911" cy="693549"/>
          </a:xfrm>
          <a:custGeom>
            <a:avLst/>
            <a:gdLst>
              <a:gd name="connsiteX0" fmla="*/ 0 w 723900"/>
              <a:gd name="connsiteY0" fmla="*/ 359833 h 666750"/>
              <a:gd name="connsiteX1" fmla="*/ 215900 w 723900"/>
              <a:gd name="connsiteY1" fmla="*/ 16933 h 666750"/>
              <a:gd name="connsiteX2" fmla="*/ 114300 w 723900"/>
              <a:gd name="connsiteY2" fmla="*/ 461433 h 666750"/>
              <a:gd name="connsiteX3" fmla="*/ 342900 w 723900"/>
              <a:gd name="connsiteY3" fmla="*/ 105833 h 666750"/>
              <a:gd name="connsiteX4" fmla="*/ 241300 w 723900"/>
              <a:gd name="connsiteY4" fmla="*/ 563033 h 666750"/>
              <a:gd name="connsiteX5" fmla="*/ 469900 w 723900"/>
              <a:gd name="connsiteY5" fmla="*/ 220133 h 666750"/>
              <a:gd name="connsiteX6" fmla="*/ 368300 w 723900"/>
              <a:gd name="connsiteY6" fmla="*/ 626533 h 666750"/>
              <a:gd name="connsiteX7" fmla="*/ 571500 w 723900"/>
              <a:gd name="connsiteY7" fmla="*/ 461433 h 666750"/>
              <a:gd name="connsiteX8" fmla="*/ 723900 w 723900"/>
              <a:gd name="connsiteY8" fmla="*/ 563033 h 666750"/>
              <a:gd name="connsiteX0" fmla="*/ 0 w 723900"/>
              <a:gd name="connsiteY0" fmla="*/ 359833 h 672234"/>
              <a:gd name="connsiteX1" fmla="*/ 215900 w 723900"/>
              <a:gd name="connsiteY1" fmla="*/ 16933 h 672234"/>
              <a:gd name="connsiteX2" fmla="*/ 114300 w 723900"/>
              <a:gd name="connsiteY2" fmla="*/ 461433 h 672234"/>
              <a:gd name="connsiteX3" fmla="*/ 342900 w 723900"/>
              <a:gd name="connsiteY3" fmla="*/ 105833 h 672234"/>
              <a:gd name="connsiteX4" fmla="*/ 241300 w 723900"/>
              <a:gd name="connsiteY4" fmla="*/ 563033 h 672234"/>
              <a:gd name="connsiteX5" fmla="*/ 469900 w 723900"/>
              <a:gd name="connsiteY5" fmla="*/ 220133 h 672234"/>
              <a:gd name="connsiteX6" fmla="*/ 368300 w 723900"/>
              <a:gd name="connsiteY6" fmla="*/ 626533 h 672234"/>
              <a:gd name="connsiteX7" fmla="*/ 565385 w 723900"/>
              <a:gd name="connsiteY7" fmla="*/ 494340 h 672234"/>
              <a:gd name="connsiteX8" fmla="*/ 723900 w 723900"/>
              <a:gd name="connsiteY8" fmla="*/ 563033 h 672234"/>
              <a:gd name="connsiteX0" fmla="*/ 0 w 671062"/>
              <a:gd name="connsiteY0" fmla="*/ 359833 h 672234"/>
              <a:gd name="connsiteX1" fmla="*/ 215900 w 671062"/>
              <a:gd name="connsiteY1" fmla="*/ 16933 h 672234"/>
              <a:gd name="connsiteX2" fmla="*/ 114300 w 671062"/>
              <a:gd name="connsiteY2" fmla="*/ 461433 h 672234"/>
              <a:gd name="connsiteX3" fmla="*/ 342900 w 671062"/>
              <a:gd name="connsiteY3" fmla="*/ 105833 h 672234"/>
              <a:gd name="connsiteX4" fmla="*/ 241300 w 671062"/>
              <a:gd name="connsiteY4" fmla="*/ 563033 h 672234"/>
              <a:gd name="connsiteX5" fmla="*/ 469900 w 671062"/>
              <a:gd name="connsiteY5" fmla="*/ 220133 h 672234"/>
              <a:gd name="connsiteX6" fmla="*/ 368300 w 671062"/>
              <a:gd name="connsiteY6" fmla="*/ 626533 h 672234"/>
              <a:gd name="connsiteX7" fmla="*/ 565385 w 671062"/>
              <a:gd name="connsiteY7" fmla="*/ 494340 h 672234"/>
              <a:gd name="connsiteX8" fmla="*/ 671062 w 671062"/>
              <a:gd name="connsiteY8" fmla="*/ 609280 h 672234"/>
              <a:gd name="connsiteX0" fmla="*/ 0 w 671062"/>
              <a:gd name="connsiteY0" fmla="*/ 359833 h 681813"/>
              <a:gd name="connsiteX1" fmla="*/ 215900 w 671062"/>
              <a:gd name="connsiteY1" fmla="*/ 16933 h 681813"/>
              <a:gd name="connsiteX2" fmla="*/ 114300 w 671062"/>
              <a:gd name="connsiteY2" fmla="*/ 461433 h 681813"/>
              <a:gd name="connsiteX3" fmla="*/ 342900 w 671062"/>
              <a:gd name="connsiteY3" fmla="*/ 105833 h 681813"/>
              <a:gd name="connsiteX4" fmla="*/ 241300 w 671062"/>
              <a:gd name="connsiteY4" fmla="*/ 563033 h 681813"/>
              <a:gd name="connsiteX5" fmla="*/ 469900 w 671062"/>
              <a:gd name="connsiteY5" fmla="*/ 220133 h 681813"/>
              <a:gd name="connsiteX6" fmla="*/ 368300 w 671062"/>
              <a:gd name="connsiteY6" fmla="*/ 626533 h 681813"/>
              <a:gd name="connsiteX7" fmla="*/ 512547 w 671062"/>
              <a:gd name="connsiteY7" fmla="*/ 551810 h 681813"/>
              <a:gd name="connsiteX8" fmla="*/ 671062 w 671062"/>
              <a:gd name="connsiteY8" fmla="*/ 609280 h 681813"/>
              <a:gd name="connsiteX0" fmla="*/ 0 w 671062"/>
              <a:gd name="connsiteY0" fmla="*/ 359833 h 647314"/>
              <a:gd name="connsiteX1" fmla="*/ 215900 w 671062"/>
              <a:gd name="connsiteY1" fmla="*/ 16933 h 647314"/>
              <a:gd name="connsiteX2" fmla="*/ 114300 w 671062"/>
              <a:gd name="connsiteY2" fmla="*/ 461433 h 647314"/>
              <a:gd name="connsiteX3" fmla="*/ 342900 w 671062"/>
              <a:gd name="connsiteY3" fmla="*/ 105833 h 647314"/>
              <a:gd name="connsiteX4" fmla="*/ 241300 w 671062"/>
              <a:gd name="connsiteY4" fmla="*/ 563033 h 647314"/>
              <a:gd name="connsiteX5" fmla="*/ 469900 w 671062"/>
              <a:gd name="connsiteY5" fmla="*/ 220133 h 647314"/>
              <a:gd name="connsiteX6" fmla="*/ 368300 w 671062"/>
              <a:gd name="connsiteY6" fmla="*/ 626533 h 647314"/>
              <a:gd name="connsiteX7" fmla="*/ 581221 w 671062"/>
              <a:gd name="connsiteY7" fmla="*/ 344821 h 647314"/>
              <a:gd name="connsiteX8" fmla="*/ 671062 w 671062"/>
              <a:gd name="connsiteY8" fmla="*/ 609280 h 647314"/>
              <a:gd name="connsiteX0" fmla="*/ 0 w 671062"/>
              <a:gd name="connsiteY0" fmla="*/ 359833 h 666471"/>
              <a:gd name="connsiteX1" fmla="*/ 215900 w 671062"/>
              <a:gd name="connsiteY1" fmla="*/ 16933 h 666471"/>
              <a:gd name="connsiteX2" fmla="*/ 114300 w 671062"/>
              <a:gd name="connsiteY2" fmla="*/ 461433 h 666471"/>
              <a:gd name="connsiteX3" fmla="*/ 342900 w 671062"/>
              <a:gd name="connsiteY3" fmla="*/ 105833 h 666471"/>
              <a:gd name="connsiteX4" fmla="*/ 241300 w 671062"/>
              <a:gd name="connsiteY4" fmla="*/ 563033 h 666471"/>
              <a:gd name="connsiteX5" fmla="*/ 469900 w 671062"/>
              <a:gd name="connsiteY5" fmla="*/ 220133 h 666471"/>
              <a:gd name="connsiteX6" fmla="*/ 368300 w 671062"/>
              <a:gd name="connsiteY6" fmla="*/ 626533 h 666471"/>
              <a:gd name="connsiteX7" fmla="*/ 528382 w 671062"/>
              <a:gd name="connsiteY7" fmla="*/ 459762 h 666471"/>
              <a:gd name="connsiteX8" fmla="*/ 671062 w 671062"/>
              <a:gd name="connsiteY8" fmla="*/ 609280 h 666471"/>
              <a:gd name="connsiteX0" fmla="*/ 0 w 686897"/>
              <a:gd name="connsiteY0" fmla="*/ 359833 h 666471"/>
              <a:gd name="connsiteX1" fmla="*/ 215900 w 686897"/>
              <a:gd name="connsiteY1" fmla="*/ 16933 h 666471"/>
              <a:gd name="connsiteX2" fmla="*/ 114300 w 686897"/>
              <a:gd name="connsiteY2" fmla="*/ 461433 h 666471"/>
              <a:gd name="connsiteX3" fmla="*/ 342900 w 686897"/>
              <a:gd name="connsiteY3" fmla="*/ 105833 h 666471"/>
              <a:gd name="connsiteX4" fmla="*/ 241300 w 686897"/>
              <a:gd name="connsiteY4" fmla="*/ 563033 h 666471"/>
              <a:gd name="connsiteX5" fmla="*/ 469900 w 686897"/>
              <a:gd name="connsiteY5" fmla="*/ 220133 h 666471"/>
              <a:gd name="connsiteX6" fmla="*/ 368300 w 686897"/>
              <a:gd name="connsiteY6" fmla="*/ 626533 h 666471"/>
              <a:gd name="connsiteX7" fmla="*/ 528382 w 686897"/>
              <a:gd name="connsiteY7" fmla="*/ 459762 h 666471"/>
              <a:gd name="connsiteX8" fmla="*/ 686897 w 686897"/>
              <a:gd name="connsiteY8" fmla="*/ 574702 h 666471"/>
              <a:gd name="connsiteX0" fmla="*/ 0 w 686897"/>
              <a:gd name="connsiteY0" fmla="*/ 359833 h 676049"/>
              <a:gd name="connsiteX1" fmla="*/ 215900 w 686897"/>
              <a:gd name="connsiteY1" fmla="*/ 16933 h 676049"/>
              <a:gd name="connsiteX2" fmla="*/ 114300 w 686897"/>
              <a:gd name="connsiteY2" fmla="*/ 461433 h 676049"/>
              <a:gd name="connsiteX3" fmla="*/ 342900 w 686897"/>
              <a:gd name="connsiteY3" fmla="*/ 105833 h 676049"/>
              <a:gd name="connsiteX4" fmla="*/ 241300 w 686897"/>
              <a:gd name="connsiteY4" fmla="*/ 563033 h 676049"/>
              <a:gd name="connsiteX5" fmla="*/ 469900 w 686897"/>
              <a:gd name="connsiteY5" fmla="*/ 220133 h 676049"/>
              <a:gd name="connsiteX6" fmla="*/ 368300 w 686897"/>
              <a:gd name="connsiteY6" fmla="*/ 626533 h 676049"/>
              <a:gd name="connsiteX7" fmla="*/ 528382 w 686897"/>
              <a:gd name="connsiteY7" fmla="*/ 517232 h 676049"/>
              <a:gd name="connsiteX8" fmla="*/ 686897 w 686897"/>
              <a:gd name="connsiteY8" fmla="*/ 574702 h 676049"/>
              <a:gd name="connsiteX0" fmla="*/ 0 w 634059"/>
              <a:gd name="connsiteY0" fmla="*/ 359833 h 676049"/>
              <a:gd name="connsiteX1" fmla="*/ 215900 w 634059"/>
              <a:gd name="connsiteY1" fmla="*/ 16933 h 676049"/>
              <a:gd name="connsiteX2" fmla="*/ 114300 w 634059"/>
              <a:gd name="connsiteY2" fmla="*/ 461433 h 676049"/>
              <a:gd name="connsiteX3" fmla="*/ 342900 w 634059"/>
              <a:gd name="connsiteY3" fmla="*/ 105833 h 676049"/>
              <a:gd name="connsiteX4" fmla="*/ 241300 w 634059"/>
              <a:gd name="connsiteY4" fmla="*/ 563033 h 676049"/>
              <a:gd name="connsiteX5" fmla="*/ 469900 w 634059"/>
              <a:gd name="connsiteY5" fmla="*/ 220133 h 676049"/>
              <a:gd name="connsiteX6" fmla="*/ 368300 w 634059"/>
              <a:gd name="connsiteY6" fmla="*/ 626533 h 676049"/>
              <a:gd name="connsiteX7" fmla="*/ 528382 w 634059"/>
              <a:gd name="connsiteY7" fmla="*/ 517232 h 676049"/>
              <a:gd name="connsiteX8" fmla="*/ 634059 w 634059"/>
              <a:gd name="connsiteY8" fmla="*/ 632171 h 67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4059" h="676049">
                <a:moveTo>
                  <a:pt x="0" y="359833"/>
                </a:moveTo>
                <a:cubicBezTo>
                  <a:pt x="98425" y="179916"/>
                  <a:pt x="196850" y="0"/>
                  <a:pt x="215900" y="16933"/>
                </a:cubicBezTo>
                <a:cubicBezTo>
                  <a:pt x="234950" y="33866"/>
                  <a:pt x="93133" y="446616"/>
                  <a:pt x="114300" y="461433"/>
                </a:cubicBezTo>
                <a:cubicBezTo>
                  <a:pt x="135467" y="476250"/>
                  <a:pt x="321733" y="88900"/>
                  <a:pt x="342900" y="105833"/>
                </a:cubicBezTo>
                <a:cubicBezTo>
                  <a:pt x="364067" y="122766"/>
                  <a:pt x="220134" y="543983"/>
                  <a:pt x="241300" y="563033"/>
                </a:cubicBezTo>
                <a:cubicBezTo>
                  <a:pt x="262466" y="582083"/>
                  <a:pt x="448733" y="209550"/>
                  <a:pt x="469900" y="220133"/>
                </a:cubicBezTo>
                <a:cubicBezTo>
                  <a:pt x="491067" y="230716"/>
                  <a:pt x="358553" y="577017"/>
                  <a:pt x="368300" y="626533"/>
                </a:cubicBezTo>
                <a:cubicBezTo>
                  <a:pt x="378047" y="676049"/>
                  <a:pt x="484089" y="516292"/>
                  <a:pt x="528382" y="517232"/>
                </a:cubicBezTo>
                <a:cubicBezTo>
                  <a:pt x="572675" y="518172"/>
                  <a:pt x="587492" y="576079"/>
                  <a:pt x="634059" y="632171"/>
                </a:cubicBezTo>
              </a:path>
            </a:pathLst>
          </a:cu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9" tIns="45715" rIns="91429" bIns="45715" rtlCol="0" anchor="ctr"/>
          <a:lstStyle/>
          <a:p>
            <a:pPr algn="ctr"/>
            <a:endParaRPr lang="ja-JP" altLang="en-US" dirty="0">
              <a:cs typeface="Arial" pitchFamily="34" charset="0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6264696" y="548680"/>
            <a:ext cx="2339752" cy="64633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ja-JP" dirty="0" smtClean="0">
                <a:cs typeface="Arial" pitchFamily="34" charset="0"/>
              </a:rPr>
              <a:t>REMPI</a:t>
            </a:r>
          </a:p>
          <a:p>
            <a:pPr algn="ctr"/>
            <a:r>
              <a:rPr lang="en-US" altLang="ja-JP" dirty="0" smtClean="0">
                <a:cs typeface="Arial" pitchFamily="34" charset="0"/>
              </a:rPr>
              <a:t>(</a:t>
            </a:r>
            <a:r>
              <a:rPr lang="en-US" altLang="ja-JP" i="1" dirty="0" smtClean="0">
                <a:cs typeface="Arial" pitchFamily="34" charset="0"/>
              </a:rPr>
              <a:t>T</a:t>
            </a:r>
            <a:r>
              <a:rPr lang="en-US" altLang="ja-JP" baseline="-25000" dirty="0" smtClean="0">
                <a:cs typeface="Arial" pitchFamily="34" charset="0"/>
              </a:rPr>
              <a:t>rot </a:t>
            </a:r>
            <a:r>
              <a:rPr lang="en-US" altLang="ja-JP" dirty="0" smtClean="0">
                <a:cs typeface="Arial" pitchFamily="34" charset="0"/>
              </a:rPr>
              <a:t>= 200 K, OPR=3)</a:t>
            </a:r>
            <a:endParaRPr lang="en-US" dirty="0" smtClean="0">
              <a:cs typeface="Arial" pitchFamily="34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259632" y="2204864"/>
            <a:ext cx="4459263" cy="369322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Assignments:</a:t>
            </a:r>
            <a:r>
              <a:rPr lang="en-US" altLang="ja-JP" i="1" dirty="0" smtClean="0">
                <a:solidFill>
                  <a:srgbClr val="FF0000"/>
                </a:solidFill>
              </a:rPr>
              <a:t> </a:t>
            </a:r>
            <a:r>
              <a:rPr lang="en-US" altLang="ja-JP" i="1" dirty="0" err="1" smtClean="0">
                <a:solidFill>
                  <a:srgbClr val="FF0000"/>
                </a:solidFill>
              </a:rPr>
              <a:t>J</a:t>
            </a:r>
            <a:r>
              <a:rPr lang="en-US" altLang="ja-JP" i="1" baseline="-25000" dirty="0" err="1" smtClean="0">
                <a:solidFill>
                  <a:srgbClr val="FF0000"/>
                </a:solidFill>
              </a:rPr>
              <a:t>KaKc</a:t>
            </a:r>
            <a:r>
              <a:rPr lang="en-US" altLang="ja-JP" dirty="0" smtClean="0">
                <a:solidFill>
                  <a:srgbClr val="FF0000"/>
                </a:solidFill>
              </a:rPr>
              <a:t> (</a:t>
            </a:r>
            <a:r>
              <a:rPr lang="en-US" altLang="ja-JP" dirty="0" err="1" smtClean="0">
                <a:solidFill>
                  <a:srgbClr val="FF0000"/>
                </a:solidFill>
              </a:rPr>
              <a:t>ortho</a:t>
            </a:r>
            <a:r>
              <a:rPr lang="en-US" altLang="ja-JP" dirty="0" smtClean="0">
                <a:solidFill>
                  <a:srgbClr val="FF0000"/>
                </a:solidFill>
              </a:rPr>
              <a:t> or </a:t>
            </a:r>
            <a:r>
              <a:rPr lang="en-US" altLang="ja-JP" dirty="0" err="1" smtClean="0">
                <a:solidFill>
                  <a:srgbClr val="FF0000"/>
                </a:solidFill>
              </a:rPr>
              <a:t>para</a:t>
            </a:r>
            <a:r>
              <a:rPr lang="en-US" altLang="ja-JP" dirty="0" smtClean="0">
                <a:solidFill>
                  <a:srgbClr val="FF0000"/>
                </a:solidFill>
              </a:rPr>
              <a:t>)</a:t>
            </a:r>
            <a:endParaRPr 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3652266" y="2555613"/>
            <a:ext cx="1999854" cy="369332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OPR = 3</a:t>
            </a:r>
            <a:endParaRPr 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211960" y="4365105"/>
            <a:ext cx="1800200" cy="369332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 OPR = 0.3</a:t>
            </a:r>
            <a:endParaRPr 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58953" y="6165305"/>
            <a:ext cx="1368152" cy="64633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dirty="0" smtClean="0"/>
              <a:t>124.3 nm</a:t>
            </a:r>
          </a:p>
          <a:p>
            <a:r>
              <a:rPr lang="en-US" dirty="0" smtClean="0"/>
              <a:t>(248.6)</a:t>
            </a:r>
            <a:endParaRPr 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04048" y="6165305"/>
            <a:ext cx="1296144" cy="64633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dirty="0" smtClean="0"/>
              <a:t>120.0 nm</a:t>
            </a:r>
          </a:p>
          <a:p>
            <a:r>
              <a:rPr lang="en-US" dirty="0" smtClean="0"/>
              <a:t>(248.0)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63"/>
          <p:cNvGrpSpPr/>
          <p:nvPr/>
        </p:nvGrpSpPr>
        <p:grpSpPr>
          <a:xfrm>
            <a:off x="36000" y="-1900800"/>
            <a:ext cx="6120000" cy="8786050"/>
            <a:chOff x="-1" y="907646"/>
            <a:chExt cx="6120000" cy="878605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" y="907646"/>
              <a:ext cx="6120000" cy="878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" name="正方形/長方形 62"/>
            <p:cNvSpPr/>
            <p:nvPr/>
          </p:nvSpPr>
          <p:spPr>
            <a:xfrm>
              <a:off x="683568" y="1052736"/>
              <a:ext cx="5062754" cy="23012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0" y="18864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 smtClean="0">
                <a:cs typeface="Arial" pitchFamily="34" charset="0"/>
              </a:rPr>
              <a:t>REMPI rotational spectrum of</a:t>
            </a:r>
            <a:r>
              <a:rPr lang="ja-JP" altLang="en-US" sz="2000" dirty="0" smtClean="0">
                <a:cs typeface="Arial" pitchFamily="34" charset="0"/>
              </a:rPr>
              <a:t> </a:t>
            </a:r>
            <a:r>
              <a:rPr lang="en-US" altLang="ja-JP" sz="2000" dirty="0" smtClean="0">
                <a:cs typeface="Arial" pitchFamily="34" charset="0"/>
              </a:rPr>
              <a:t>H</a:t>
            </a:r>
            <a:r>
              <a:rPr lang="en-US" altLang="ja-JP" sz="2000" baseline="-25000" dirty="0" smtClean="0">
                <a:cs typeface="Arial" pitchFamily="34" charset="0"/>
              </a:rPr>
              <a:t>2</a:t>
            </a:r>
            <a:r>
              <a:rPr lang="en-US" altLang="ja-JP" sz="2000" dirty="0" smtClean="0">
                <a:cs typeface="Arial" pitchFamily="34" charset="0"/>
              </a:rPr>
              <a:t>O thermally desorbed from ice at 150 K</a:t>
            </a:r>
          </a:p>
        </p:txBody>
      </p:sp>
      <p:sp>
        <p:nvSpPr>
          <p:cNvPr id="67" name="二等辺三角形 66"/>
          <p:cNvSpPr>
            <a:spLocks/>
          </p:cNvSpPr>
          <p:nvPr/>
        </p:nvSpPr>
        <p:spPr bwMode="auto">
          <a:xfrm rot="16200000">
            <a:off x="7945962" y="813333"/>
            <a:ext cx="235831" cy="1297488"/>
          </a:xfrm>
          <a:prstGeom prst="triangle">
            <a:avLst>
              <a:gd name="adj" fmla="val 49999"/>
            </a:avLst>
          </a:prstGeom>
          <a:solidFill>
            <a:srgbClr val="7030A0"/>
          </a:solidFill>
          <a:ln w="63500">
            <a:noFill/>
            <a:round/>
            <a:headEnd/>
            <a:tailEnd type="triangle" w="med" len="med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1800" dirty="0">
              <a:cs typeface="Arial" pitchFamily="34" charset="0"/>
            </a:endParaRPr>
          </a:p>
        </p:txBody>
      </p:sp>
      <p:sp>
        <p:nvSpPr>
          <p:cNvPr id="68" name="二等辺三角形 67"/>
          <p:cNvSpPr>
            <a:spLocks/>
          </p:cNvSpPr>
          <p:nvPr/>
        </p:nvSpPr>
        <p:spPr bwMode="auto">
          <a:xfrm rot="5400000">
            <a:off x="6825763" y="813333"/>
            <a:ext cx="235831" cy="1297488"/>
          </a:xfrm>
          <a:prstGeom prst="triangle">
            <a:avLst>
              <a:gd name="adj" fmla="val 49999"/>
            </a:avLst>
          </a:prstGeom>
          <a:solidFill>
            <a:srgbClr val="7030A0"/>
          </a:solidFill>
          <a:ln w="63500">
            <a:noFill/>
            <a:round/>
            <a:headEnd/>
            <a:tailEnd type="triangle" w="med" len="med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1800" dirty="0">
              <a:cs typeface="Arial" pitchFamily="34" charset="0"/>
            </a:endParaRPr>
          </a:p>
        </p:txBody>
      </p:sp>
      <p:grpSp>
        <p:nvGrpSpPr>
          <p:cNvPr id="3" name="グループ化 35"/>
          <p:cNvGrpSpPr/>
          <p:nvPr/>
        </p:nvGrpSpPr>
        <p:grpSpPr>
          <a:xfrm>
            <a:off x="6328013" y="2692732"/>
            <a:ext cx="2398137" cy="671730"/>
            <a:chOff x="3635896" y="5038576"/>
            <a:chExt cx="2928958" cy="820415"/>
          </a:xfrm>
        </p:grpSpPr>
        <p:sp>
          <p:nvSpPr>
            <p:cNvPr id="70" name="テキスト ボックス 69"/>
            <p:cNvSpPr txBox="1"/>
            <p:nvPr/>
          </p:nvSpPr>
          <p:spPr>
            <a:xfrm>
              <a:off x="3635896" y="5407908"/>
              <a:ext cx="2928958" cy="45108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800" dirty="0" smtClean="0">
                  <a:solidFill>
                    <a:schemeClr val="bg1"/>
                  </a:solidFill>
                  <a:cs typeface="Arial" pitchFamily="34" charset="0"/>
                </a:rPr>
                <a:t>基板</a:t>
              </a:r>
              <a:endParaRPr kumimoji="1" lang="ja-JP" altLang="en-US" sz="1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3635896" y="5038576"/>
              <a:ext cx="2928958" cy="451082"/>
            </a:xfrm>
            <a:prstGeom prst="rect">
              <a:avLst/>
            </a:prstGeom>
            <a:gradFill>
              <a:gsLst>
                <a:gs pos="100000">
                  <a:srgbClr val="66FFFF"/>
                </a:gs>
                <a:gs pos="0">
                  <a:srgbClr val="33CCFF"/>
                </a:gs>
                <a:gs pos="100000">
                  <a:srgbClr val="33CCFF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800" dirty="0" smtClean="0">
                  <a:cs typeface="Arial" pitchFamily="34" charset="0"/>
                </a:rPr>
                <a:t>H</a:t>
              </a:r>
              <a:r>
                <a:rPr kumimoji="1" lang="en-US" altLang="ja-JP" sz="1800" baseline="-25000" dirty="0" smtClean="0">
                  <a:cs typeface="Arial" pitchFamily="34" charset="0"/>
                </a:rPr>
                <a:t>2</a:t>
              </a:r>
              <a:r>
                <a:rPr kumimoji="1" lang="en-US" altLang="ja-JP" sz="1800" dirty="0" smtClean="0">
                  <a:cs typeface="Arial" pitchFamily="34" charset="0"/>
                </a:rPr>
                <a:t>O </a:t>
              </a:r>
              <a:r>
                <a:rPr kumimoji="1" lang="ja-JP" altLang="en-US" sz="1800" dirty="0" smtClean="0">
                  <a:cs typeface="Arial" pitchFamily="34" charset="0"/>
                </a:rPr>
                <a:t>氷</a:t>
              </a:r>
              <a:endParaRPr kumimoji="1" lang="ja-JP" altLang="en-US" sz="1800" baseline="-25000" dirty="0">
                <a:cs typeface="Arial" pitchFamily="34" charset="0"/>
              </a:endParaRPr>
            </a:p>
          </p:txBody>
        </p:sp>
      </p:grpSp>
      <p:sp>
        <p:nvSpPr>
          <p:cNvPr id="72" name="上矢印 71"/>
          <p:cNvSpPr/>
          <p:nvPr/>
        </p:nvSpPr>
        <p:spPr>
          <a:xfrm>
            <a:off x="7383520" y="1669651"/>
            <a:ext cx="292456" cy="98620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>
              <a:cs typeface="Arial" pitchFamily="34" charset="0"/>
            </a:endParaRPr>
          </a:p>
        </p:txBody>
      </p:sp>
      <p:grpSp>
        <p:nvGrpSpPr>
          <p:cNvPr id="4" name="グループ化 117"/>
          <p:cNvGrpSpPr/>
          <p:nvPr/>
        </p:nvGrpSpPr>
        <p:grpSpPr>
          <a:xfrm>
            <a:off x="7294734" y="1344161"/>
            <a:ext cx="415605" cy="356647"/>
            <a:chOff x="4932040" y="3284984"/>
            <a:chExt cx="507598" cy="435590"/>
          </a:xfrm>
        </p:grpSpPr>
        <p:sp>
          <p:nvSpPr>
            <p:cNvPr id="84" name="円/楕円 83"/>
            <p:cNvSpPr/>
            <p:nvPr/>
          </p:nvSpPr>
          <p:spPr>
            <a:xfrm>
              <a:off x="5004048" y="3284984"/>
              <a:ext cx="297058" cy="297059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85" name="円/楕円 84"/>
            <p:cNvSpPr/>
            <p:nvPr/>
          </p:nvSpPr>
          <p:spPr>
            <a:xfrm>
              <a:off x="4932040" y="3501008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  <p:sp>
          <p:nvSpPr>
            <p:cNvPr id="86" name="円/楕円 85"/>
            <p:cNvSpPr/>
            <p:nvPr/>
          </p:nvSpPr>
          <p:spPr>
            <a:xfrm>
              <a:off x="5220072" y="3429000"/>
              <a:ext cx="219566" cy="219566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100000">
                  <a:srgbClr val="000099"/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800" dirty="0">
                <a:cs typeface="Arial" pitchFamily="34" charset="0"/>
              </a:endParaRPr>
            </a:p>
          </p:txBody>
        </p:sp>
      </p:grpSp>
      <p:sp>
        <p:nvSpPr>
          <p:cNvPr id="88" name="右矢印 87"/>
          <p:cNvSpPr/>
          <p:nvPr/>
        </p:nvSpPr>
        <p:spPr>
          <a:xfrm rot="8100000">
            <a:off x="7663593" y="2043210"/>
            <a:ext cx="628432" cy="654207"/>
          </a:xfrm>
          <a:prstGeom prst="rightArrow">
            <a:avLst/>
          </a:prstGeom>
          <a:gradFill>
            <a:gsLst>
              <a:gs pos="80000">
                <a:srgbClr val="FF0000"/>
              </a:gs>
              <a:gs pos="0">
                <a:srgbClr val="FFC000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>
              <a:cs typeface="Arial" pitchFamily="34" charset="0"/>
            </a:endParaRPr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8172400" y="177281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加熱</a:t>
            </a:r>
            <a:endParaRPr 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419872" y="2204864"/>
            <a:ext cx="2299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i="1" dirty="0" err="1" smtClean="0">
                <a:solidFill>
                  <a:srgbClr val="FF0000"/>
                </a:solidFill>
              </a:rPr>
              <a:t>J</a:t>
            </a:r>
            <a:r>
              <a:rPr lang="en-US" altLang="ja-JP" i="1" baseline="-25000" dirty="0" err="1" smtClean="0">
                <a:solidFill>
                  <a:srgbClr val="FF0000"/>
                </a:solidFill>
              </a:rPr>
              <a:t>KaKc</a:t>
            </a:r>
            <a:r>
              <a:rPr lang="en-US" altLang="ja-JP" dirty="0" smtClean="0">
                <a:solidFill>
                  <a:srgbClr val="FF0000"/>
                </a:solidFill>
              </a:rPr>
              <a:t> (</a:t>
            </a:r>
            <a:r>
              <a:rPr lang="en-US" altLang="ja-JP" dirty="0" err="1" smtClean="0">
                <a:solidFill>
                  <a:srgbClr val="FF0000"/>
                </a:solidFill>
              </a:rPr>
              <a:t>ortho</a:t>
            </a:r>
            <a:r>
              <a:rPr lang="en-US" altLang="ja-JP" dirty="0" smtClean="0">
                <a:solidFill>
                  <a:srgbClr val="FF0000"/>
                </a:solidFill>
              </a:rPr>
              <a:t> or </a:t>
            </a:r>
            <a:r>
              <a:rPr lang="en-US" altLang="ja-JP" dirty="0" err="1" smtClean="0">
                <a:solidFill>
                  <a:srgbClr val="FF0000"/>
                </a:solidFill>
              </a:rPr>
              <a:t>para</a:t>
            </a:r>
            <a:r>
              <a:rPr lang="en-US" altLang="ja-JP" dirty="0" smtClean="0">
                <a:solidFill>
                  <a:srgbClr val="FF0000"/>
                </a:solidFill>
              </a:rPr>
              <a:t>)</a:t>
            </a:r>
            <a:endParaRPr 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264696" y="548680"/>
            <a:ext cx="2339752" cy="64632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ja-JP" dirty="0" smtClean="0">
                <a:cs typeface="Arial" pitchFamily="34" charset="0"/>
              </a:rPr>
              <a:t>REMPI</a:t>
            </a:r>
          </a:p>
          <a:p>
            <a:pPr algn="ctr"/>
            <a:r>
              <a:rPr lang="en-US" altLang="ja-JP" dirty="0" smtClean="0">
                <a:cs typeface="Arial" pitchFamily="34" charset="0"/>
              </a:rPr>
              <a:t>(</a:t>
            </a:r>
            <a:r>
              <a:rPr lang="en-US" altLang="ja-JP" i="1" dirty="0" smtClean="0">
                <a:cs typeface="Arial" pitchFamily="34" charset="0"/>
              </a:rPr>
              <a:t>T</a:t>
            </a:r>
            <a:r>
              <a:rPr lang="en-US" altLang="ja-JP" baseline="-25000" dirty="0" smtClean="0">
                <a:cs typeface="Arial" pitchFamily="34" charset="0"/>
              </a:rPr>
              <a:t>rot </a:t>
            </a:r>
            <a:r>
              <a:rPr lang="en-US" altLang="ja-JP" dirty="0" smtClean="0">
                <a:cs typeface="Arial" pitchFamily="34" charset="0"/>
              </a:rPr>
              <a:t>= 150 K, OPR=3)</a:t>
            </a:r>
            <a:endParaRPr lang="en-US" dirty="0" smtClean="0">
              <a:cs typeface="Arial" pitchFamily="34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724128" y="3501008"/>
            <a:ext cx="3419872" cy="2862312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Stronger ortho-H</a:t>
            </a:r>
            <a:r>
              <a:rPr lang="en-US" altLang="ja-JP" baseline="-25000" dirty="0" smtClean="0">
                <a:solidFill>
                  <a:srgbClr val="FF0000"/>
                </a:solidFill>
              </a:rPr>
              <a:t>2</a:t>
            </a:r>
            <a:r>
              <a:rPr lang="en-US" altLang="ja-JP" dirty="0" smtClean="0">
                <a:solidFill>
                  <a:srgbClr val="FF0000"/>
                </a:solidFill>
              </a:rPr>
              <a:t>O lines than para-H</a:t>
            </a:r>
            <a:r>
              <a:rPr lang="en-US" altLang="ja-JP" baseline="-25000" dirty="0" smtClean="0">
                <a:solidFill>
                  <a:srgbClr val="FF0000"/>
                </a:solidFill>
              </a:rPr>
              <a:t>2</a:t>
            </a:r>
            <a:r>
              <a:rPr lang="en-US" altLang="ja-JP" dirty="0" smtClean="0">
                <a:solidFill>
                  <a:srgbClr val="FF0000"/>
                </a:solidFill>
              </a:rPr>
              <a:t>O lines.</a:t>
            </a:r>
          </a:p>
          <a:p>
            <a:pPr algn="ctr"/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Well-reproduced with OPR = 3.</a:t>
            </a:r>
          </a:p>
          <a:p>
            <a:pPr algn="ctr"/>
            <a:r>
              <a:rPr lang="en-US" altLang="ja-JP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↕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Para-H</a:t>
            </a:r>
            <a:r>
              <a:rPr lang="en-US" altLang="ja-JP" baseline="-25000" dirty="0" smtClean="0">
                <a:solidFill>
                  <a:srgbClr val="FF0000"/>
                </a:solidFill>
              </a:rPr>
              <a:t>2</a:t>
            </a:r>
            <a:r>
              <a:rPr lang="en-US" altLang="ja-JP" dirty="0" smtClean="0">
                <a:solidFill>
                  <a:srgbClr val="FF0000"/>
                </a:solidFill>
              </a:rPr>
              <a:t>O signals are too strong with OPR = 0.3 (10 K).</a:t>
            </a:r>
          </a:p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altLang="ja-JP" b="1" dirty="0" smtClean="0">
                <a:solidFill>
                  <a:srgbClr val="FF0000"/>
                </a:solidFill>
              </a:rPr>
              <a:t>The OPR is not related to </a:t>
            </a:r>
          </a:p>
          <a:p>
            <a:pPr algn="ctr"/>
            <a:r>
              <a:rPr lang="en-US" altLang="ja-JP" b="1" dirty="0" smtClean="0">
                <a:solidFill>
                  <a:srgbClr val="FF0000"/>
                </a:solidFill>
              </a:rPr>
              <a:t>the ice formation temperature</a:t>
            </a:r>
            <a:r>
              <a:rPr lang="en-US" altLang="ja-JP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58953" y="6165305"/>
            <a:ext cx="1368152" cy="64633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dirty="0" smtClean="0"/>
              <a:t>124.3 nm</a:t>
            </a:r>
          </a:p>
          <a:p>
            <a:r>
              <a:rPr lang="en-US" dirty="0" smtClean="0"/>
              <a:t>(248.6)</a:t>
            </a:r>
            <a:endParaRPr 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04048" y="6165305"/>
            <a:ext cx="1296144" cy="64633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dirty="0" smtClean="0"/>
              <a:t>120.0 nm</a:t>
            </a:r>
          </a:p>
          <a:p>
            <a:r>
              <a:rPr lang="en-US" dirty="0" smtClean="0"/>
              <a:t>(248.0)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260648"/>
            <a:ext cx="8964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solidFill>
                  <a:srgbClr val="FF0000"/>
                </a:solidFill>
              </a:rPr>
              <a:t>水の核スピン異性体比からは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rgbClr val="FF0000"/>
                </a:solidFill>
              </a:rPr>
              <a:t>氷生成時の環境を知ることができない ことが明らかに．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rgbClr val="FF0000"/>
                </a:solidFill>
              </a:rPr>
              <a:t> これまでの観測結果すべてを再解釈する必要性．</a:t>
            </a:r>
          </a:p>
        </p:txBody>
      </p:sp>
      <p:grpSp>
        <p:nvGrpSpPr>
          <p:cNvPr id="2" name="グループ化 10"/>
          <p:cNvGrpSpPr/>
          <p:nvPr/>
        </p:nvGrpSpPr>
        <p:grpSpPr>
          <a:xfrm>
            <a:off x="971600" y="2276872"/>
            <a:ext cx="7355747" cy="2378880"/>
            <a:chOff x="971600" y="908720"/>
            <a:chExt cx="7355747" cy="2378880"/>
          </a:xfrm>
        </p:grpSpPr>
        <p:pic>
          <p:nvPicPr>
            <p:cNvPr id="9666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1600" y="908720"/>
              <a:ext cx="7355747" cy="2378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正方形/長方形 9"/>
            <p:cNvSpPr/>
            <p:nvPr/>
          </p:nvSpPr>
          <p:spPr>
            <a:xfrm>
              <a:off x="2843808" y="980728"/>
              <a:ext cx="39604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dirty="0" smtClean="0"/>
                <a:t>海外の科学ニュースサイト</a:t>
              </a:r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0" y="50851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</a:rPr>
              <a:t>しかし，なぜ従来の予測と異なる結果が得られたのか？</a:t>
            </a:r>
            <a:endParaRPr kumimoji="1" lang="ja-JP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正方形/長方形 34"/>
          <p:cNvSpPr/>
          <p:nvPr/>
        </p:nvSpPr>
        <p:spPr>
          <a:xfrm>
            <a:off x="3779912" y="1412776"/>
            <a:ext cx="5364088" cy="369322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r"/>
            <a:r>
              <a:rPr lang="en-US" dirty="0" smtClean="0">
                <a:cs typeface="Arial" pitchFamily="34" charset="0"/>
              </a:rPr>
              <a:t>Hama et al., </a:t>
            </a:r>
            <a:r>
              <a:rPr lang="en-US" altLang="ja-JP" dirty="0" smtClean="0">
                <a:cs typeface="Arial" pitchFamily="34" charset="0"/>
              </a:rPr>
              <a:t>Science</a:t>
            </a:r>
            <a:r>
              <a:rPr lang="en-US" dirty="0" smtClean="0">
                <a:cs typeface="Arial" pitchFamily="34" charset="0"/>
              </a:rPr>
              <a:t> 351, 65-67</a:t>
            </a:r>
            <a:r>
              <a:rPr lang="de-DE" dirty="0" smtClean="0">
                <a:cs typeface="Arial" pitchFamily="34" charset="0"/>
              </a:rPr>
              <a:t> (2016).</a:t>
            </a:r>
            <a:endParaRPr lang="en-US" dirty="0" smtClean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O</a:t>
            </a:r>
            <a:r>
              <a:rPr lang="ja-JP" altLang="en-US" sz="2400" dirty="0" smtClean="0"/>
              <a:t>の回転状態と核スピン状態は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気相（孤立系）と氷（凝縮系）では大きく異なる．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>
                <a:solidFill>
                  <a:srgbClr val="0000FF"/>
                </a:solidFill>
              </a:rPr>
              <a:t>気相の考え方を氷にそのまま適応してはならない．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2" name="グループ化 73"/>
          <p:cNvGrpSpPr/>
          <p:nvPr/>
        </p:nvGrpSpPr>
        <p:grpSpPr>
          <a:xfrm>
            <a:off x="1043608" y="3356992"/>
            <a:ext cx="3573941" cy="3024336"/>
            <a:chOff x="-58794" y="2633349"/>
            <a:chExt cx="2655272" cy="2414958"/>
          </a:xfrm>
        </p:grpSpPr>
        <p:grpSp>
          <p:nvGrpSpPr>
            <p:cNvPr id="3" name="グループ化 33"/>
            <p:cNvGrpSpPr/>
            <p:nvPr/>
          </p:nvGrpSpPr>
          <p:grpSpPr>
            <a:xfrm>
              <a:off x="1126392" y="2737474"/>
              <a:ext cx="1035669" cy="752082"/>
              <a:chOff x="2483768" y="2564904"/>
              <a:chExt cx="1690092" cy="1227311"/>
            </a:xfrm>
          </p:grpSpPr>
          <p:grpSp>
            <p:nvGrpSpPr>
              <p:cNvPr id="4" name="グループ化 30"/>
              <p:cNvGrpSpPr/>
              <p:nvPr/>
            </p:nvGrpSpPr>
            <p:grpSpPr>
              <a:xfrm rot="13055154">
                <a:off x="2950752" y="2952971"/>
                <a:ext cx="799717" cy="692346"/>
                <a:chOff x="2316914" y="1705933"/>
                <a:chExt cx="799717" cy="692346"/>
              </a:xfrm>
            </p:grpSpPr>
            <p:sp>
              <p:nvSpPr>
                <p:cNvPr id="72" name="正方形/長方形 71"/>
                <p:cNvSpPr/>
                <p:nvPr/>
              </p:nvSpPr>
              <p:spPr>
                <a:xfrm>
                  <a:off x="2316914" y="2352560"/>
                  <a:ext cx="648072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cs typeface="Arial" pitchFamily="34" charset="0"/>
                  </a:endParaRPr>
                </a:p>
              </p:txBody>
            </p:sp>
            <p:sp>
              <p:nvSpPr>
                <p:cNvPr id="73" name="正方形/長方形 29"/>
                <p:cNvSpPr/>
                <p:nvPr/>
              </p:nvSpPr>
              <p:spPr>
                <a:xfrm rot="6300000">
                  <a:off x="2769736" y="2007109"/>
                  <a:ext cx="648072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cs typeface="Arial" pitchFamily="34" charset="0"/>
                  </a:endParaRPr>
                </a:p>
              </p:txBody>
            </p:sp>
          </p:grpSp>
          <p:sp>
            <p:nvSpPr>
              <p:cNvPr id="62" name="円/楕円 14"/>
              <p:cNvSpPr/>
              <p:nvPr/>
            </p:nvSpPr>
            <p:spPr>
              <a:xfrm>
                <a:off x="3039512" y="2564904"/>
                <a:ext cx="576064" cy="672075"/>
              </a:xfrm>
              <a:prstGeom prst="ellipse">
                <a:avLst/>
              </a:prstGeom>
              <a:gradFill flip="none" rotWithShape="1">
                <a:gsLst>
                  <a:gs pos="80000">
                    <a:srgbClr val="FF0000"/>
                  </a:gs>
                  <a:gs pos="0">
                    <a:schemeClr val="bg1"/>
                  </a:gs>
                  <a:gs pos="100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 dirty="0">
                  <a:cs typeface="Arial" pitchFamily="34" charset="0"/>
                </a:endParaRPr>
              </a:p>
            </p:txBody>
          </p:sp>
          <p:sp>
            <p:nvSpPr>
              <p:cNvPr id="63" name="テキスト ボックス 62"/>
              <p:cNvSpPr txBox="1"/>
              <p:nvPr/>
            </p:nvSpPr>
            <p:spPr>
              <a:xfrm>
                <a:off x="3040780" y="2584424"/>
                <a:ext cx="576063" cy="542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ea typeface="+mj-ea"/>
                    <a:cs typeface="Arial" pitchFamily="34" charset="0"/>
                  </a:rPr>
                  <a:t>O</a:t>
                </a:r>
                <a:endParaRPr lang="ja-JP" altLang="en-US" sz="2400" dirty="0">
                  <a:ea typeface="+mj-ea"/>
                  <a:cs typeface="Arial" pitchFamily="34" charset="0"/>
                </a:endParaRPr>
              </a:p>
            </p:txBody>
          </p:sp>
          <p:grpSp>
            <p:nvGrpSpPr>
              <p:cNvPr id="6" name="グループ化 31"/>
              <p:cNvGrpSpPr/>
              <p:nvPr/>
            </p:nvGrpSpPr>
            <p:grpSpPr>
              <a:xfrm>
                <a:off x="3597796" y="2712095"/>
                <a:ext cx="576064" cy="1080120"/>
                <a:chOff x="3760254" y="2924944"/>
                <a:chExt cx="576064" cy="1080120"/>
              </a:xfrm>
            </p:grpSpPr>
            <p:cxnSp>
              <p:nvCxnSpPr>
                <p:cNvPr id="69" name="直線矢印コネクタ 68"/>
                <p:cNvCxnSpPr/>
                <p:nvPr/>
              </p:nvCxnSpPr>
              <p:spPr>
                <a:xfrm flipV="1">
                  <a:off x="4049174" y="2924944"/>
                  <a:ext cx="0" cy="108012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円/楕円 13"/>
                <p:cNvSpPr/>
                <p:nvPr/>
              </p:nvSpPr>
              <p:spPr>
                <a:xfrm>
                  <a:off x="3791495" y="3212976"/>
                  <a:ext cx="514343" cy="6000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 dirty="0">
                    <a:cs typeface="Arial" pitchFamily="34" charset="0"/>
                  </a:endParaRPr>
                </a:p>
              </p:txBody>
            </p:sp>
            <p:sp>
              <p:nvSpPr>
                <p:cNvPr id="71" name="テキスト ボックス 23"/>
                <p:cNvSpPr txBox="1"/>
                <p:nvPr/>
              </p:nvSpPr>
              <p:spPr>
                <a:xfrm>
                  <a:off x="3760254" y="3179068"/>
                  <a:ext cx="576064" cy="542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2400" dirty="0" smtClean="0">
                      <a:ea typeface="+mj-ea"/>
                      <a:cs typeface="Arial" pitchFamily="34" charset="0"/>
                    </a:rPr>
                    <a:t>H</a:t>
                  </a:r>
                  <a:endParaRPr lang="ja-JP" altLang="en-US" sz="2400" dirty="0">
                    <a:ea typeface="+mj-ea"/>
                    <a:cs typeface="Arial" pitchFamily="34" charset="0"/>
                  </a:endParaRPr>
                </a:p>
              </p:txBody>
            </p:sp>
          </p:grpSp>
          <p:grpSp>
            <p:nvGrpSpPr>
              <p:cNvPr id="7" name="グループ化 32"/>
              <p:cNvGrpSpPr/>
              <p:nvPr/>
            </p:nvGrpSpPr>
            <p:grpSpPr>
              <a:xfrm>
                <a:off x="2483768" y="2708920"/>
                <a:ext cx="576064" cy="1080120"/>
                <a:chOff x="2339752" y="2924944"/>
                <a:chExt cx="576064" cy="1080120"/>
              </a:xfrm>
            </p:grpSpPr>
            <p:cxnSp>
              <p:nvCxnSpPr>
                <p:cNvPr id="66" name="直線矢印コネクタ 65"/>
                <p:cNvCxnSpPr/>
                <p:nvPr/>
              </p:nvCxnSpPr>
              <p:spPr>
                <a:xfrm flipV="1">
                  <a:off x="2626896" y="2924944"/>
                  <a:ext cx="0" cy="108012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円/楕円 66"/>
                <p:cNvSpPr/>
                <p:nvPr/>
              </p:nvSpPr>
              <p:spPr>
                <a:xfrm>
                  <a:off x="2370105" y="3212976"/>
                  <a:ext cx="514343" cy="6000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 dirty="0">
                    <a:cs typeface="Arial" pitchFamily="34" charset="0"/>
                  </a:endParaRPr>
                </a:p>
              </p:txBody>
            </p:sp>
            <p:sp>
              <p:nvSpPr>
                <p:cNvPr id="68" name="テキスト ボックス 67"/>
                <p:cNvSpPr txBox="1"/>
                <p:nvPr/>
              </p:nvSpPr>
              <p:spPr>
                <a:xfrm>
                  <a:off x="2339752" y="3180809"/>
                  <a:ext cx="576064" cy="542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2400" dirty="0" smtClean="0">
                      <a:ea typeface="+mj-ea"/>
                      <a:cs typeface="Arial" pitchFamily="34" charset="0"/>
                    </a:rPr>
                    <a:t>H</a:t>
                  </a:r>
                  <a:endParaRPr lang="ja-JP" altLang="en-US" sz="2400" dirty="0">
                    <a:ea typeface="+mj-ea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1" name="テキスト ボックス 10"/>
            <p:cNvSpPr txBox="1"/>
            <p:nvPr/>
          </p:nvSpPr>
          <p:spPr>
            <a:xfrm>
              <a:off x="-58794" y="2633349"/>
              <a:ext cx="1176332" cy="565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i="1" dirty="0" smtClean="0">
                  <a:cs typeface="Arial" pitchFamily="34" charset="0"/>
                  <a:sym typeface="Symbol"/>
                </a:rPr>
                <a:t></a:t>
              </a:r>
              <a:r>
                <a:rPr lang="en-US" altLang="ja-JP" sz="2000" i="1" dirty="0" err="1" smtClean="0">
                  <a:cs typeface="Arial" pitchFamily="34" charset="0"/>
                  <a:sym typeface="Symbol"/>
                </a:rPr>
                <a:t>E</a:t>
              </a:r>
              <a:r>
                <a:rPr lang="en-US" altLang="ja-JP" sz="2000" baseline="-25000" dirty="0" err="1" smtClean="0">
                  <a:cs typeface="Arial" pitchFamily="34" charset="0"/>
                  <a:sym typeface="Symbol"/>
                </a:rPr>
                <a:t>rot</a:t>
              </a:r>
              <a:r>
                <a:rPr lang="en-US" sz="2000" dirty="0" smtClean="0">
                  <a:cs typeface="Arial" pitchFamily="34" charset="0"/>
                  <a:sym typeface="Symbol"/>
                </a:rPr>
                <a:t> </a:t>
              </a:r>
              <a:r>
                <a:rPr lang="en-US" altLang="ja-JP" sz="2000" dirty="0" smtClean="0">
                  <a:cs typeface="Arial" pitchFamily="34" charset="0"/>
                  <a:sym typeface="Symbol"/>
                </a:rPr>
                <a:t>:</a:t>
              </a:r>
            </a:p>
            <a:p>
              <a:pPr algn="ctr"/>
              <a:r>
                <a:rPr lang="en-US" sz="2000" dirty="0" smtClean="0">
                  <a:cs typeface="Arial" pitchFamily="34" charset="0"/>
                  <a:sym typeface="Symbol"/>
                </a:rPr>
                <a:t>34.2 K</a:t>
              </a:r>
              <a:endParaRPr lang="en-US" sz="2000" baseline="30000" dirty="0">
                <a:cs typeface="Arial" pitchFamily="34" charset="0"/>
              </a:endParaRPr>
            </a:p>
          </p:txBody>
        </p:sp>
        <p:grpSp>
          <p:nvGrpSpPr>
            <p:cNvPr id="8" name="グループ化 30"/>
            <p:cNvGrpSpPr/>
            <p:nvPr/>
          </p:nvGrpSpPr>
          <p:grpSpPr>
            <a:xfrm rot="13055154">
              <a:off x="1412554" y="4205079"/>
              <a:ext cx="490057" cy="424262"/>
              <a:chOff x="2316914" y="1705933"/>
              <a:chExt cx="799717" cy="692346"/>
            </a:xfrm>
          </p:grpSpPr>
          <p:sp>
            <p:nvSpPr>
              <p:cNvPr id="59" name="正方形/長方形 58"/>
              <p:cNvSpPr/>
              <p:nvPr/>
            </p:nvSpPr>
            <p:spPr>
              <a:xfrm>
                <a:off x="2316914" y="2352560"/>
                <a:ext cx="648072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cs typeface="Arial" pitchFamily="34" charset="0"/>
                </a:endParaRPr>
              </a:p>
            </p:txBody>
          </p:sp>
          <p:sp>
            <p:nvSpPr>
              <p:cNvPr id="60" name="正方形/長方形 29"/>
              <p:cNvSpPr/>
              <p:nvPr/>
            </p:nvSpPr>
            <p:spPr>
              <a:xfrm rot="6300000">
                <a:off x="2769736" y="2007109"/>
                <a:ext cx="648072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cs typeface="Arial" pitchFamily="34" charset="0"/>
                </a:endParaRPr>
              </a:p>
            </p:txBody>
          </p:sp>
        </p:grpSp>
        <p:sp>
          <p:nvSpPr>
            <p:cNvPr id="15" name="円/楕円 14"/>
            <p:cNvSpPr/>
            <p:nvPr/>
          </p:nvSpPr>
          <p:spPr>
            <a:xfrm>
              <a:off x="1466945" y="3967276"/>
              <a:ext cx="353005" cy="411840"/>
            </a:xfrm>
            <a:prstGeom prst="ellipse">
              <a:avLst/>
            </a:prstGeom>
            <a:gradFill flip="none" rotWithShape="1">
              <a:gsLst>
                <a:gs pos="80000">
                  <a:srgbClr val="FF0000"/>
                </a:gs>
                <a:gs pos="0">
                  <a:schemeClr val="bg1"/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400" dirty="0">
                <a:cs typeface="Arial" pitchFamily="34" charset="0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467722" y="3979239"/>
              <a:ext cx="353005" cy="33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ea typeface="+mj-ea"/>
                  <a:cs typeface="Arial" pitchFamily="34" charset="0"/>
                </a:rPr>
                <a:t>O</a:t>
              </a:r>
              <a:endParaRPr lang="ja-JP" altLang="en-US" sz="2400" dirty="0">
                <a:ea typeface="+mj-ea"/>
                <a:cs typeface="Arial" pitchFamily="34" charset="0"/>
              </a:endParaRPr>
            </a:p>
          </p:txBody>
        </p:sp>
        <p:cxnSp>
          <p:nvCxnSpPr>
            <p:cNvPr id="17" name="直線矢印コネクタ 16"/>
            <p:cNvCxnSpPr/>
            <p:nvPr/>
          </p:nvCxnSpPr>
          <p:spPr>
            <a:xfrm>
              <a:off x="1991042" y="4068292"/>
              <a:ext cx="0" cy="662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3"/>
            <p:cNvSpPr/>
            <p:nvPr/>
          </p:nvSpPr>
          <p:spPr>
            <a:xfrm>
              <a:off x="1828200" y="4233976"/>
              <a:ext cx="315183" cy="36771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400" dirty="0">
                <a:cs typeface="Arial" pitchFamily="34" charset="0"/>
              </a:endParaRPr>
            </a:p>
          </p:txBody>
        </p:sp>
        <p:sp>
          <p:nvSpPr>
            <p:cNvPr id="19" name="テキスト ボックス 23"/>
            <p:cNvSpPr txBox="1"/>
            <p:nvPr/>
          </p:nvSpPr>
          <p:spPr>
            <a:xfrm>
              <a:off x="1809056" y="4213198"/>
              <a:ext cx="353005" cy="33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ea typeface="+mj-ea"/>
                  <a:cs typeface="Arial" pitchFamily="34" charset="0"/>
                </a:rPr>
                <a:t>H</a:t>
              </a:r>
              <a:endParaRPr lang="ja-JP" altLang="en-US" sz="2400" dirty="0">
                <a:ea typeface="+mj-ea"/>
                <a:cs typeface="Arial" pitchFamily="34" charset="0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V="1">
              <a:off x="1302350" y="4055528"/>
              <a:ext cx="0" cy="6618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/楕円 20"/>
            <p:cNvSpPr/>
            <p:nvPr/>
          </p:nvSpPr>
          <p:spPr>
            <a:xfrm>
              <a:off x="1144992" y="4232031"/>
              <a:ext cx="315183" cy="36771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400" dirty="0">
                <a:cs typeface="Arial" pitchFamily="34" charset="0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126392" y="4212319"/>
              <a:ext cx="353005" cy="33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ea typeface="+mj-ea"/>
                  <a:cs typeface="Arial" pitchFamily="34" charset="0"/>
                </a:rPr>
                <a:t>H</a:t>
              </a:r>
              <a:endParaRPr lang="ja-JP" altLang="en-US" sz="2400" dirty="0">
                <a:ea typeface="+mj-ea"/>
                <a:cs typeface="Arial" pitchFamily="34" charset="0"/>
              </a:endParaRPr>
            </a:p>
          </p:txBody>
        </p:sp>
        <p:grpSp>
          <p:nvGrpSpPr>
            <p:cNvPr id="9" name="グループ化 129"/>
            <p:cNvGrpSpPr/>
            <p:nvPr/>
          </p:nvGrpSpPr>
          <p:grpSpPr>
            <a:xfrm>
              <a:off x="290620" y="3173951"/>
              <a:ext cx="534696" cy="1229802"/>
              <a:chOff x="4077072" y="1259632"/>
              <a:chExt cx="720080" cy="1656184"/>
            </a:xfrm>
          </p:grpSpPr>
          <p:cxnSp>
            <p:nvCxnSpPr>
              <p:cNvPr id="33" name="直線矢印コネクタ 32"/>
              <p:cNvCxnSpPr/>
              <p:nvPr/>
            </p:nvCxnSpPr>
            <p:spPr>
              <a:xfrm rot="10800000">
                <a:off x="4437117" y="1259632"/>
                <a:ext cx="0" cy="165618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/>
              <p:cNvCxnSpPr/>
              <p:nvPr/>
            </p:nvCxnSpPr>
            <p:spPr>
              <a:xfrm flipH="1">
                <a:off x="4078264" y="1259632"/>
                <a:ext cx="71888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/>
              <p:cNvCxnSpPr/>
              <p:nvPr/>
            </p:nvCxnSpPr>
            <p:spPr>
              <a:xfrm flipH="1">
                <a:off x="4077072" y="2915816"/>
                <a:ext cx="71888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テキスト ボックス 27"/>
            <p:cNvSpPr txBox="1"/>
            <p:nvPr/>
          </p:nvSpPr>
          <p:spPr>
            <a:xfrm>
              <a:off x="706904" y="3466139"/>
              <a:ext cx="1889574" cy="33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cs typeface="Arial" pitchFamily="34" charset="0"/>
                </a:rPr>
                <a:t>Ortho (</a:t>
              </a:r>
              <a:r>
                <a:rPr lang="en-US" altLang="ja-JP" sz="2400" i="1" dirty="0" err="1" smtClean="0"/>
                <a:t>J</a:t>
              </a:r>
              <a:r>
                <a:rPr lang="en-US" altLang="ja-JP" sz="2400" i="1" baseline="-25000" dirty="0" err="1" smtClean="0"/>
                <a:t>KaKc</a:t>
              </a:r>
              <a:r>
                <a:rPr lang="en-US" altLang="ja-JP" sz="2400" dirty="0" smtClean="0"/>
                <a:t>=1</a:t>
              </a:r>
              <a:r>
                <a:rPr lang="en-US" altLang="ja-JP" sz="2400" baseline="-25000" dirty="0" smtClean="0"/>
                <a:t>01</a:t>
              </a:r>
              <a:r>
                <a:rPr lang="en-US" altLang="ja-JP" sz="2400" dirty="0" smtClean="0"/>
                <a:t>)</a:t>
              </a:r>
              <a:endParaRPr lang="en-US" sz="2400" baseline="-25000" dirty="0">
                <a:cs typeface="Arial" pitchFamily="34" charset="0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832374" y="4715852"/>
              <a:ext cx="1657559" cy="332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cs typeface="Arial" pitchFamily="34" charset="0"/>
                </a:rPr>
                <a:t>Para (</a:t>
              </a:r>
              <a:r>
                <a:rPr lang="en-US" altLang="ja-JP" sz="2400" i="1" dirty="0" err="1" smtClean="0"/>
                <a:t>J</a:t>
              </a:r>
              <a:r>
                <a:rPr lang="en-US" altLang="ja-JP" sz="2400" i="1" baseline="-25000" dirty="0" err="1" smtClean="0"/>
                <a:t>KaKc</a:t>
              </a:r>
              <a:r>
                <a:rPr lang="en-US" altLang="ja-JP" sz="2400" dirty="0" smtClean="0"/>
                <a:t>=0</a:t>
              </a:r>
              <a:r>
                <a:rPr lang="en-US" altLang="ja-JP" sz="2400" baseline="-25000" dirty="0" smtClean="0"/>
                <a:t>00</a:t>
              </a:r>
              <a:r>
                <a:rPr lang="en-US" altLang="ja-JP" sz="2400" dirty="0" smtClean="0"/>
                <a:t>)</a:t>
              </a:r>
              <a:endParaRPr lang="en-US" sz="2400" baseline="-25000" dirty="0" smtClean="0">
                <a:cs typeface="Arial" pitchFamily="34" charset="0"/>
              </a:endParaRPr>
            </a:p>
          </p:txBody>
        </p:sp>
      </p:grpSp>
      <p:sp>
        <p:nvSpPr>
          <p:cNvPr id="80" name="テキスト ボックス 79"/>
          <p:cNvSpPr txBox="1"/>
          <p:nvPr/>
        </p:nvSpPr>
        <p:spPr>
          <a:xfrm>
            <a:off x="0" y="1412776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cs typeface="Arial" pitchFamily="34" charset="0"/>
              </a:rPr>
              <a:t>気相の</a:t>
            </a:r>
            <a:r>
              <a:rPr lang="en-US" altLang="ja-JP" sz="2000" dirty="0" smtClean="0">
                <a:cs typeface="Arial" pitchFamily="34" charset="0"/>
              </a:rPr>
              <a:t>H</a:t>
            </a:r>
            <a:r>
              <a:rPr lang="en-US" altLang="ja-JP" sz="2000" baseline="-25000" dirty="0" smtClean="0">
                <a:cs typeface="Arial" pitchFamily="34" charset="0"/>
              </a:rPr>
              <a:t>2</a:t>
            </a:r>
            <a:r>
              <a:rPr lang="en-US" altLang="ja-JP" sz="2000" dirty="0" smtClean="0">
                <a:cs typeface="Arial" pitchFamily="34" charset="0"/>
              </a:rPr>
              <a:t>O</a:t>
            </a:r>
            <a:r>
              <a:rPr lang="ja-JP" altLang="en-US" sz="2000" dirty="0" smtClean="0">
                <a:cs typeface="Arial" pitchFamily="34" charset="0"/>
              </a:rPr>
              <a:t>分子</a:t>
            </a:r>
            <a:r>
              <a:rPr lang="en-US" sz="2000" dirty="0" smtClean="0">
                <a:cs typeface="Arial" pitchFamily="34" charset="0"/>
              </a:rPr>
              <a:t>: </a:t>
            </a: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回転状態：</a:t>
            </a:r>
            <a:r>
              <a:rPr lang="en-US" altLang="ja-JP" sz="2000" dirty="0" smtClean="0">
                <a:solidFill>
                  <a:srgbClr val="FF0000"/>
                </a:solidFill>
              </a:rPr>
              <a:t>H</a:t>
            </a:r>
            <a:r>
              <a:rPr lang="en-US" altLang="ja-JP" sz="2000" baseline="-25000" dirty="0" smtClean="0">
                <a:solidFill>
                  <a:srgbClr val="FF0000"/>
                </a:solidFill>
              </a:rPr>
              <a:t>2</a:t>
            </a:r>
            <a:r>
              <a:rPr lang="en-US" altLang="ja-JP" sz="2000" dirty="0" smtClean="0">
                <a:solidFill>
                  <a:srgbClr val="FF0000"/>
                </a:solidFill>
              </a:rPr>
              <a:t>O</a:t>
            </a:r>
            <a:r>
              <a:rPr lang="ja-JP" altLang="en-US" sz="2000" dirty="0" smtClean="0">
                <a:solidFill>
                  <a:srgbClr val="FF0000"/>
                </a:solidFill>
              </a:rPr>
              <a:t>は自由回転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 Large</a:t>
            </a:r>
            <a:r>
              <a:rPr lang="en-US" altLang="ja-JP" sz="2000" i="1" dirty="0" smtClean="0">
                <a:solidFill>
                  <a:srgbClr val="FF0000"/>
                </a:solidFill>
                <a:cs typeface="Arial" pitchFamily="34" charset="0"/>
                <a:sym typeface="Symbol"/>
              </a:rPr>
              <a:t> </a:t>
            </a:r>
            <a:r>
              <a:rPr lang="en-US" altLang="ja-JP" sz="2000" i="1" dirty="0" err="1" smtClean="0">
                <a:solidFill>
                  <a:srgbClr val="FF0000"/>
                </a:solidFill>
                <a:cs typeface="Arial" pitchFamily="34" charset="0"/>
                <a:sym typeface="Symbol"/>
              </a:rPr>
              <a:t>E</a:t>
            </a:r>
            <a:r>
              <a:rPr lang="en-US" altLang="ja-JP" sz="2000" baseline="-25000" dirty="0" err="1" smtClean="0">
                <a:solidFill>
                  <a:srgbClr val="FF0000"/>
                </a:solidFill>
                <a:cs typeface="Arial" pitchFamily="34" charset="0"/>
                <a:sym typeface="Symbol"/>
              </a:rPr>
              <a:t>rot</a:t>
            </a:r>
            <a:r>
              <a:rPr lang="en-US" altLang="ja-JP" sz="2000" baseline="-25000" dirty="0" smtClean="0">
                <a:solidFill>
                  <a:srgbClr val="FF0000"/>
                </a:solidFill>
                <a:cs typeface="Arial" pitchFamily="34" charset="0"/>
                <a:sym typeface="Symbol"/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  <a:cs typeface="Arial" pitchFamily="34" charset="0"/>
                <a:sym typeface="Symbol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cs typeface="Arial" pitchFamily="34" charset="0"/>
                <a:sym typeface="Symbol"/>
              </a:rPr>
              <a:t>23.8 cm</a:t>
            </a:r>
            <a:r>
              <a:rPr lang="en-US" sz="2000" baseline="30000" dirty="0" smtClean="0">
                <a:solidFill>
                  <a:srgbClr val="FF0000"/>
                </a:solidFill>
                <a:cs typeface="Arial" pitchFamily="34" charset="0"/>
                <a:sym typeface="Symbol"/>
              </a:rPr>
              <a:t>-1</a:t>
            </a:r>
            <a:r>
              <a:rPr lang="en-US" sz="2000" dirty="0" smtClean="0">
                <a:solidFill>
                  <a:srgbClr val="FF0000"/>
                </a:solidFill>
                <a:cs typeface="Arial" pitchFamily="34" charset="0"/>
                <a:sym typeface="Symbol"/>
              </a:rPr>
              <a:t>, 34.2 K)</a:t>
            </a:r>
            <a:endParaRPr lang="en-US" sz="2000" baseline="30000" dirty="0" smtClean="0">
              <a:solidFill>
                <a:srgbClr val="FF0000"/>
              </a:solidFill>
              <a:cs typeface="Arial" pitchFamily="34" charset="0"/>
            </a:endParaRPr>
          </a:p>
          <a:p>
            <a:pPr algn="ctr"/>
            <a:endParaRPr lang="en-US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核スピン状態：</a:t>
            </a:r>
            <a:r>
              <a:rPr lang="en-US" sz="2000" dirty="0" smtClean="0">
                <a:solidFill>
                  <a:srgbClr val="FF0000"/>
                </a:solidFill>
              </a:rPr>
              <a:t> two-proton (spin 1/2) system</a:t>
            </a: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オルソ・パラは核スピン固有状態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endParaRPr lang="en-US" sz="2000" dirty="0">
              <a:cs typeface="Arial" pitchFamily="34" charset="0"/>
            </a:endParaRPr>
          </a:p>
        </p:txBody>
      </p:sp>
      <p:pic>
        <p:nvPicPr>
          <p:cNvPr id="109466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41427" y="3942333"/>
            <a:ext cx="2083108" cy="422771"/>
          </a:xfrm>
          <a:prstGeom prst="rect">
            <a:avLst/>
          </a:prstGeom>
          <a:noFill/>
        </p:spPr>
      </p:pic>
      <p:pic>
        <p:nvPicPr>
          <p:cNvPr id="109465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41427" y="3366269"/>
            <a:ext cx="3558965" cy="645687"/>
          </a:xfrm>
          <a:prstGeom prst="rect">
            <a:avLst/>
          </a:prstGeom>
          <a:noFill/>
        </p:spPr>
      </p:pic>
      <p:pic>
        <p:nvPicPr>
          <p:cNvPr id="109465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41427" y="4374381"/>
            <a:ext cx="2010085" cy="422771"/>
          </a:xfrm>
          <a:prstGeom prst="rect">
            <a:avLst/>
          </a:prstGeom>
          <a:noFill/>
        </p:spPr>
      </p:pic>
      <p:pic>
        <p:nvPicPr>
          <p:cNvPr id="1094657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41427" y="5480898"/>
            <a:ext cx="3558965" cy="645687"/>
          </a:xfrm>
          <a:prstGeom prst="rect">
            <a:avLst/>
          </a:prstGeom>
          <a:noFill/>
        </p:spPr>
      </p:pic>
      <p:sp>
        <p:nvSpPr>
          <p:cNvPr id="109466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entury" pitchFamily="18" charset="0"/>
                <a:ea typeface="ＭＳ 明朝" pitchFamily="17" charset="-128"/>
                <a:cs typeface="Times New Roman" pitchFamily="18" charset="0"/>
              </a:rPr>
              <a:t>	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116632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cs typeface="Arial" pitchFamily="34" charset="0"/>
              </a:rPr>
              <a:t>氷内の</a:t>
            </a:r>
            <a:r>
              <a:rPr lang="en-US" altLang="ja-JP" sz="2000" dirty="0" smtClean="0">
                <a:cs typeface="Arial" pitchFamily="34" charset="0"/>
              </a:rPr>
              <a:t>H</a:t>
            </a:r>
            <a:r>
              <a:rPr lang="en-US" altLang="ja-JP" sz="2000" baseline="-25000" dirty="0" smtClean="0">
                <a:cs typeface="Arial" pitchFamily="34" charset="0"/>
              </a:rPr>
              <a:t>2</a:t>
            </a:r>
            <a:r>
              <a:rPr lang="en-US" altLang="ja-JP" sz="2000" dirty="0" smtClean="0">
                <a:cs typeface="Arial" pitchFamily="34" charset="0"/>
              </a:rPr>
              <a:t>O</a:t>
            </a:r>
            <a:r>
              <a:rPr lang="ja-JP" altLang="en-US" sz="2000" dirty="0" smtClean="0">
                <a:cs typeface="Arial" pitchFamily="34" charset="0"/>
              </a:rPr>
              <a:t>分子</a:t>
            </a:r>
            <a:r>
              <a:rPr lang="en-US" sz="2000" dirty="0" smtClean="0">
                <a:cs typeface="Arial" pitchFamily="34" charset="0"/>
              </a:rPr>
              <a:t>: </a:t>
            </a: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回転状態：水素結合による大きな回転束縛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10 K</a:t>
            </a:r>
            <a:r>
              <a:rPr lang="ja-JP" altLang="en-US" dirty="0" smtClean="0"/>
              <a:t>の氷内で</a:t>
            </a:r>
            <a:r>
              <a:rPr lang="en-US" altLang="ja-JP" dirty="0" smtClean="0"/>
              <a:t>H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O</a:t>
            </a:r>
            <a:r>
              <a:rPr lang="ja-JP" altLang="en-US" dirty="0" smtClean="0"/>
              <a:t>は回転できない．</a:t>
            </a:r>
            <a:endParaRPr lang="en-US" dirty="0" smtClean="0"/>
          </a:p>
          <a:p>
            <a:endParaRPr lang="en-US" altLang="ja-JP" dirty="0" smtClean="0">
              <a:solidFill>
                <a:srgbClr val="0000FF"/>
              </a:solidFill>
              <a:sym typeface="Symbol"/>
            </a:endParaRPr>
          </a:p>
          <a:p>
            <a:r>
              <a:rPr lang="ja-JP" altLang="en-US" dirty="0" smtClean="0">
                <a:sym typeface="Symbol"/>
              </a:rPr>
              <a:t>回転運動の活性化エネルギー： </a:t>
            </a:r>
            <a:r>
              <a:rPr lang="en-US" altLang="ja-JP" dirty="0" smtClean="0">
                <a:sym typeface="Symbol"/>
              </a:rPr>
              <a:t>56 kJ mol</a:t>
            </a:r>
            <a:r>
              <a:rPr lang="en-US" altLang="ja-JP" baseline="30000" dirty="0" smtClean="0">
                <a:sym typeface="Symbol"/>
              </a:rPr>
              <a:t>-1</a:t>
            </a:r>
            <a:r>
              <a:rPr lang="en-US" altLang="ja-JP" dirty="0" smtClean="0">
                <a:sym typeface="Symbol"/>
              </a:rPr>
              <a:t> (6700 K)</a:t>
            </a:r>
          </a:p>
          <a:p>
            <a:r>
              <a:rPr lang="en-US" dirty="0" err="1" smtClean="0">
                <a:sym typeface="Symbol"/>
              </a:rPr>
              <a:t>Wittebort</a:t>
            </a:r>
            <a:r>
              <a:rPr lang="ja-JP" altLang="en-US" dirty="0" smtClean="0">
                <a:sym typeface="Symbol"/>
              </a:rPr>
              <a:t> </a:t>
            </a:r>
            <a:r>
              <a:rPr lang="en-US" altLang="ja-JP" dirty="0" smtClean="0">
                <a:sym typeface="Symbol"/>
              </a:rPr>
              <a:t>et al., J</a:t>
            </a:r>
            <a:r>
              <a:rPr lang="en-US" dirty="0" smtClean="0">
                <a:sym typeface="Symbol"/>
              </a:rPr>
              <a:t>ACS, 110 (1988) 5668.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8865" y="260648"/>
            <a:ext cx="4175135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グループ化 9"/>
          <p:cNvGrpSpPr/>
          <p:nvPr/>
        </p:nvGrpSpPr>
        <p:grpSpPr>
          <a:xfrm>
            <a:off x="0" y="2348880"/>
            <a:ext cx="9144000" cy="4509120"/>
            <a:chOff x="0" y="2348880"/>
            <a:chExt cx="9144000" cy="4509120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01726" y="2969205"/>
              <a:ext cx="4534770" cy="2276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正方形/長方形 17"/>
            <p:cNvSpPr/>
            <p:nvPr/>
          </p:nvSpPr>
          <p:spPr>
            <a:xfrm>
              <a:off x="0" y="6519446"/>
              <a:ext cx="9144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ja-JP" sz="1600" dirty="0" err="1" smtClean="0">
                  <a:cs typeface="Arial" pitchFamily="34" charset="0"/>
                </a:rPr>
                <a:t>Limbach</a:t>
              </a:r>
              <a:r>
                <a:rPr lang="en-US" altLang="ja-JP" sz="1600" dirty="0" smtClean="0">
                  <a:cs typeface="Arial" pitchFamily="34" charset="0"/>
                </a:rPr>
                <a:t> et al. 2006,  Chem. Phys. Chem., 7, 551.,  </a:t>
              </a:r>
              <a:r>
                <a:rPr lang="en-US" altLang="ja-JP" sz="1600" dirty="0" err="1" smtClean="0">
                  <a:cs typeface="Arial" pitchFamily="34" charset="0"/>
                </a:rPr>
                <a:t>Buntkowsky</a:t>
              </a:r>
              <a:r>
                <a:rPr lang="en-US" altLang="ja-JP" sz="1600" dirty="0" smtClean="0">
                  <a:cs typeface="Arial" pitchFamily="34" charset="0"/>
                </a:rPr>
                <a:t> et al. 2008,  Z. Phys. Chem., 222, 1049.</a:t>
              </a:r>
            </a:p>
          </p:txBody>
        </p:sp>
        <p:grpSp>
          <p:nvGrpSpPr>
            <p:cNvPr id="27" name="グループ化 26"/>
            <p:cNvGrpSpPr/>
            <p:nvPr/>
          </p:nvGrpSpPr>
          <p:grpSpPr>
            <a:xfrm>
              <a:off x="179512" y="2348880"/>
              <a:ext cx="4608512" cy="2825189"/>
              <a:chOff x="0" y="3429000"/>
              <a:chExt cx="4608512" cy="2825189"/>
            </a:xfrm>
          </p:grpSpPr>
          <p:pic>
            <p:nvPicPr>
              <p:cNvPr id="1086470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83568" y="4797152"/>
                <a:ext cx="2664296" cy="1457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正方形/長方形 23"/>
              <p:cNvSpPr/>
              <p:nvPr/>
            </p:nvSpPr>
            <p:spPr>
              <a:xfrm>
                <a:off x="0" y="3429000"/>
                <a:ext cx="460851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dirty="0" smtClean="0">
                    <a:solidFill>
                      <a:srgbClr val="0000FF"/>
                    </a:solidFill>
                    <a:sym typeface="Symbol"/>
                  </a:rPr>
                  <a:t>回転束縛による回転エネルギー準位の変化</a:t>
                </a:r>
                <a:endParaRPr lang="en-US" altLang="ja-JP" dirty="0" smtClean="0">
                  <a:solidFill>
                    <a:srgbClr val="0000FF"/>
                  </a:solidFill>
                  <a:sym typeface="Symbol"/>
                </a:endParaRPr>
              </a:p>
              <a:p>
                <a:pPr algn="ctr"/>
                <a:r>
                  <a:rPr lang="en-US" altLang="ja-JP" sz="2400" b="1" i="1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</a:t>
                </a:r>
                <a:r>
                  <a:rPr lang="en-US" altLang="ja-JP" sz="2400" b="1" i="1" dirty="0" err="1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E</a:t>
                </a:r>
                <a:r>
                  <a:rPr lang="en-US" altLang="ja-JP" sz="2400" b="1" baseline="-25000" dirty="0" err="1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rot</a:t>
                </a:r>
                <a:r>
                  <a:rPr lang="en-US" altLang="ja-JP" sz="2400" b="1" baseline="-25000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 </a:t>
                </a:r>
                <a:r>
                  <a:rPr lang="en-US" altLang="ja-JP" sz="2400" b="1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 = 10</a:t>
                </a:r>
                <a:r>
                  <a:rPr lang="en-US" altLang="ja-JP" sz="2400" b="1" baseline="30000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-12</a:t>
                </a:r>
                <a:r>
                  <a:rPr lang="en-US" sz="2400" b="1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 K !!</a:t>
                </a:r>
              </a:p>
              <a:p>
                <a:pPr algn="ctr"/>
                <a:r>
                  <a:rPr lang="ja-JP" altLang="en-US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オルソ</a:t>
                </a:r>
                <a:r>
                  <a:rPr lang="en-US" altLang="ja-JP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H</a:t>
                </a:r>
                <a:r>
                  <a:rPr lang="en-US" altLang="ja-JP" baseline="-25000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2</a:t>
                </a:r>
                <a:r>
                  <a:rPr lang="en-US" altLang="ja-JP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O</a:t>
                </a:r>
                <a:r>
                  <a:rPr lang="ja-JP" altLang="en-US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とパラ</a:t>
                </a:r>
                <a:r>
                  <a:rPr lang="en-US" altLang="ja-JP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H</a:t>
                </a:r>
                <a:r>
                  <a:rPr lang="en-US" altLang="ja-JP" baseline="-25000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2</a:t>
                </a:r>
                <a:r>
                  <a:rPr lang="en-US" altLang="ja-JP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O</a:t>
                </a:r>
                <a:r>
                  <a:rPr lang="ja-JP" altLang="en-US" dirty="0" smtClean="0">
                    <a:solidFill>
                      <a:srgbClr val="0000FF"/>
                    </a:solidFill>
                    <a:cs typeface="Arial" pitchFamily="34" charset="0"/>
                    <a:sym typeface="Symbol"/>
                  </a:rPr>
                  <a:t>はほぼ縮退．</a:t>
                </a:r>
                <a:endParaRPr lang="en-US" dirty="0" smtClean="0">
                  <a:solidFill>
                    <a:srgbClr val="0000FF"/>
                  </a:solidFill>
                  <a:cs typeface="Arial" pitchFamily="34" charset="0"/>
                  <a:sym typeface="Symbol"/>
                </a:endParaRPr>
              </a:p>
            </p:txBody>
          </p:sp>
        </p:grpSp>
        <p:sp>
          <p:nvSpPr>
            <p:cNvPr id="9" name="正方形/長方形 8"/>
            <p:cNvSpPr/>
            <p:nvPr/>
          </p:nvSpPr>
          <p:spPr>
            <a:xfrm>
              <a:off x="0" y="5445224"/>
              <a:ext cx="91440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2400" dirty="0" smtClean="0">
                  <a:solidFill>
                    <a:srgbClr val="FF0000"/>
                  </a:solidFill>
                </a:rPr>
                <a:t>H</a:t>
              </a:r>
              <a:r>
                <a:rPr lang="en-US" altLang="ja-JP" sz="2400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O</a:t>
              </a:r>
              <a:r>
                <a:rPr lang="ja-JP" altLang="en-US" sz="2400" dirty="0" smtClean="0">
                  <a:solidFill>
                    <a:srgbClr val="FF0000"/>
                  </a:solidFill>
                </a:rPr>
                <a:t>が回転していない系（氷）において</a:t>
              </a:r>
              <a:endParaRPr lang="en-US" altLang="ja-JP" sz="24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ja-JP" altLang="en-US" sz="2400" dirty="0" smtClean="0">
                  <a:solidFill>
                    <a:srgbClr val="FF0000"/>
                  </a:solidFill>
                </a:rPr>
                <a:t>「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10 K</a:t>
              </a:r>
              <a:r>
                <a:rPr lang="ja-JP" altLang="en-US" sz="2400" dirty="0" smtClean="0">
                  <a:solidFill>
                    <a:srgbClr val="FF0000"/>
                  </a:solidFill>
                </a:rPr>
                <a:t>ではパラ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H</a:t>
              </a:r>
              <a:r>
                <a:rPr lang="en-US" altLang="ja-JP" sz="2400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altLang="ja-JP" sz="2400" dirty="0" smtClean="0">
                  <a:solidFill>
                    <a:srgbClr val="FF0000"/>
                  </a:solidFill>
                </a:rPr>
                <a:t>O</a:t>
              </a:r>
              <a:r>
                <a:rPr lang="ja-JP" altLang="en-US" sz="2400" dirty="0" smtClean="0">
                  <a:solidFill>
                    <a:srgbClr val="FF0000"/>
                  </a:solidFill>
                </a:rPr>
                <a:t>がエネルギー的に安定」という考えは成り立たない．</a:t>
              </a:r>
              <a:endParaRPr lang="en-US" altLang="ja-JP" sz="2400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278" name="Picture 6" descr="フリー写真 氷の背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0857" y="3444095"/>
            <a:ext cx="2922255" cy="2065061"/>
          </a:xfrm>
          <a:prstGeom prst="rect">
            <a:avLst/>
          </a:prstGeom>
          <a:noFill/>
        </p:spPr>
      </p:pic>
      <p:sp>
        <p:nvSpPr>
          <p:cNvPr id="78" name="正方形/長方形 77"/>
          <p:cNvSpPr/>
          <p:nvPr/>
        </p:nvSpPr>
        <p:spPr>
          <a:xfrm>
            <a:off x="0" y="2132856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/>
              <a:t>氷の核スピン固有状態を記述することは現実的でない（プロトンが多過ぎる！）．</a:t>
            </a:r>
            <a:endParaRPr lang="en-US" altLang="ja-JP" dirty="0" smtClean="0"/>
          </a:p>
          <a:p>
            <a:pPr algn="ctr"/>
            <a:r>
              <a:rPr lang="ja-JP" altLang="en-US" dirty="0" smtClean="0">
                <a:solidFill>
                  <a:srgbClr val="0000FF"/>
                </a:solidFill>
              </a:rPr>
              <a:t>氷内の核スピン状態を知ることはできないかというと，そうでもない．</a:t>
            </a:r>
            <a:endParaRPr lang="en-US" altLang="ja-JP" dirty="0" smtClean="0">
              <a:solidFill>
                <a:srgbClr val="0000FF"/>
              </a:solidFill>
            </a:endParaRPr>
          </a:p>
          <a:p>
            <a:pPr algn="ctr"/>
            <a:r>
              <a:rPr lang="ja-JP" altLang="en-US" dirty="0" smtClean="0"/>
              <a:t>氷は巨視的な核の磁化をおこしていない（電子の磁化もないので反磁性体）</a:t>
            </a:r>
            <a:r>
              <a:rPr lang="en-US" dirty="0" smtClean="0"/>
              <a:t>.</a:t>
            </a:r>
          </a:p>
          <a:p>
            <a:pPr algn="ctr"/>
            <a:r>
              <a:rPr lang="ja-JP" altLang="en-US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プロトン磁気双極子相互作用　</a:t>
            </a:r>
            <a:r>
              <a:rPr lang="en-US" altLang="ja-JP" dirty="0" smtClean="0">
                <a:solidFill>
                  <a:srgbClr val="006600"/>
                </a:solidFill>
                <a:cs typeface="Arial" pitchFamily="34" charset="0"/>
              </a:rPr>
              <a:t>(</a:t>
            </a:r>
            <a:r>
              <a:rPr lang="en-US" altLang="ja-JP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10</a:t>
            </a:r>
            <a:r>
              <a:rPr lang="en-US" altLang="ja-JP" baseline="30000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-6</a:t>
            </a:r>
            <a:r>
              <a:rPr lang="en-US" altLang="ja-JP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 K) </a:t>
            </a:r>
            <a:r>
              <a:rPr lang="en-US" dirty="0" smtClean="0"/>
              <a:t>&lt;&lt;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ja-JP" altLang="en-US" dirty="0" smtClean="0">
                <a:solidFill>
                  <a:srgbClr val="FF0000"/>
                </a:solidFill>
              </a:rPr>
              <a:t>氷の熱エネルギー</a:t>
            </a:r>
            <a:r>
              <a:rPr lang="en-US" dirty="0" smtClean="0">
                <a:solidFill>
                  <a:srgbClr val="FF0000"/>
                </a:solidFill>
              </a:rPr>
              <a:t> (</a:t>
            </a:r>
            <a:r>
              <a:rPr lang="en-US" altLang="ja-JP" dirty="0" smtClean="0">
                <a:solidFill>
                  <a:srgbClr val="FF0000"/>
                </a:solidFill>
              </a:rPr>
              <a:t>10 K)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1588776" y="4123526"/>
            <a:ext cx="30963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No nuclear magnetization</a:t>
            </a:r>
          </a:p>
          <a:p>
            <a:pPr algn="ctr"/>
            <a:r>
              <a:rPr lang="en-US" sz="2400" b="1" dirty="0" smtClean="0"/>
              <a:t>(No spin polarization)</a:t>
            </a:r>
            <a:endParaRPr lang="en-US" sz="2400" b="1" dirty="0"/>
          </a:p>
        </p:txBody>
      </p:sp>
      <p:sp>
        <p:nvSpPr>
          <p:cNvPr id="77" name="正方形/長方形 76"/>
          <p:cNvSpPr/>
          <p:nvPr/>
        </p:nvSpPr>
        <p:spPr>
          <a:xfrm>
            <a:off x="0" y="64533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/>
            <a:r>
              <a:rPr lang="en-US" altLang="ja-JP" dirty="0" err="1" smtClean="0"/>
              <a:t>Abragam</a:t>
            </a:r>
            <a:r>
              <a:rPr lang="en-US" altLang="ja-JP" dirty="0" smtClean="0"/>
              <a:t>: Principles of Nuclear Magnetism (1961)., Levitt: Spin Dynamics (2008).</a:t>
            </a:r>
            <a:endParaRPr lang="en-US" altLang="ja-JP" dirty="0"/>
          </a:p>
        </p:txBody>
      </p:sp>
      <p:pic>
        <p:nvPicPr>
          <p:cNvPr id="7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5120" y="3444095"/>
            <a:ext cx="2839208" cy="207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正方形/長方形 9"/>
          <p:cNvSpPr/>
          <p:nvPr/>
        </p:nvSpPr>
        <p:spPr>
          <a:xfrm>
            <a:off x="0" y="573499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/>
              <a:t>氷内でプロトンのスピンの偏極はおこっていない．（あらゆる方向をばらばらに向いている）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密度行列：　オルソ</a:t>
            </a:r>
            <a:r>
              <a:rPr lang="en-US" altLang="ja-JP" dirty="0" smtClean="0"/>
              <a:t>H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O</a:t>
            </a:r>
            <a:r>
              <a:rPr lang="ja-JP" altLang="en-US" dirty="0" smtClean="0"/>
              <a:t>とパラ</a:t>
            </a:r>
            <a:r>
              <a:rPr lang="en-US" altLang="ja-JP" dirty="0" smtClean="0"/>
              <a:t>H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O</a:t>
            </a:r>
            <a:r>
              <a:rPr lang="ja-JP" altLang="en-US" dirty="0" smtClean="0"/>
              <a:t>の重ね合わせになっている．</a:t>
            </a:r>
            <a:endParaRPr lang="en-US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/>
              <a:t>氷内の</a:t>
            </a:r>
            <a:r>
              <a:rPr lang="en-US" altLang="ja-JP" dirty="0" smtClean="0"/>
              <a:t>H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O</a:t>
            </a:r>
            <a:r>
              <a:rPr lang="ja-JP" altLang="en-US" dirty="0" smtClean="0"/>
              <a:t>の核スピン状態：　</a:t>
            </a:r>
            <a:r>
              <a:rPr lang="en-US" altLang="ja-JP" dirty="0" smtClean="0"/>
              <a:t>H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O</a:t>
            </a:r>
            <a:r>
              <a:rPr lang="ja-JP" altLang="en-US" dirty="0" smtClean="0"/>
              <a:t>（プロトン）が豊富に存在．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プロトンは磁気双極子モーメントをもつため，</a:t>
            </a:r>
            <a:endParaRPr lang="en-US" altLang="ja-JP" dirty="0" smtClean="0"/>
          </a:p>
          <a:p>
            <a:pPr algn="ctr"/>
            <a:r>
              <a:rPr lang="ja-JP" altLang="en-US" dirty="0" smtClean="0">
                <a:solidFill>
                  <a:srgbClr val="006600"/>
                </a:solidFill>
              </a:rPr>
              <a:t>周囲の</a:t>
            </a:r>
            <a:r>
              <a:rPr lang="en-US" altLang="ja-JP" dirty="0" smtClean="0">
                <a:solidFill>
                  <a:srgbClr val="006600"/>
                </a:solidFill>
              </a:rPr>
              <a:t>H</a:t>
            </a:r>
            <a:r>
              <a:rPr lang="en-US" altLang="ja-JP" baseline="-25000" dirty="0" smtClean="0">
                <a:solidFill>
                  <a:srgbClr val="006600"/>
                </a:solidFill>
              </a:rPr>
              <a:t>2</a:t>
            </a:r>
            <a:r>
              <a:rPr lang="en-US" altLang="ja-JP" dirty="0" smtClean="0">
                <a:solidFill>
                  <a:srgbClr val="006600"/>
                </a:solidFill>
              </a:rPr>
              <a:t>O</a:t>
            </a:r>
            <a:r>
              <a:rPr lang="ja-JP" altLang="en-US" dirty="0" smtClean="0">
                <a:solidFill>
                  <a:srgbClr val="006600"/>
                </a:solidFill>
              </a:rPr>
              <a:t>のプロトン全ての磁場を感じている（</a:t>
            </a:r>
            <a:r>
              <a:rPr lang="en-US" altLang="ja-JP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10</a:t>
            </a:r>
            <a:r>
              <a:rPr lang="en-US" altLang="ja-JP" baseline="30000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-6</a:t>
            </a:r>
            <a:r>
              <a:rPr lang="en-US" altLang="ja-JP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 K  = 10 kHz</a:t>
            </a:r>
            <a:r>
              <a:rPr lang="ja-JP" altLang="en-US" dirty="0" err="1" smtClean="0">
                <a:solidFill>
                  <a:srgbClr val="006600"/>
                </a:solidFill>
                <a:cs typeface="Arial" pitchFamily="34" charset="0"/>
                <a:sym typeface="Symbol"/>
              </a:rPr>
              <a:t>．</a:t>
            </a:r>
            <a:r>
              <a:rPr lang="en-US" altLang="ja-JP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NMR</a:t>
            </a:r>
            <a:r>
              <a:rPr lang="ja-JP" altLang="en-US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の線幅の広がりの原因）</a:t>
            </a:r>
            <a:endParaRPr lang="en-US" altLang="ja-JP" dirty="0" smtClean="0">
              <a:solidFill>
                <a:srgbClr val="0066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0" y="165028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1600" dirty="0" err="1" smtClean="0">
                <a:cs typeface="Arial" pitchFamily="34" charset="0"/>
              </a:rPr>
              <a:t>Limbach</a:t>
            </a:r>
            <a:r>
              <a:rPr lang="en-US" altLang="ja-JP" sz="1600" dirty="0" smtClean="0">
                <a:cs typeface="Arial" pitchFamily="34" charset="0"/>
              </a:rPr>
              <a:t> et al. 2006,  Chem. Phys. Chem., 7, 551.,  </a:t>
            </a:r>
            <a:r>
              <a:rPr lang="en-US" altLang="ja-JP" sz="1600" dirty="0" err="1" smtClean="0">
                <a:cs typeface="Arial" pitchFamily="34" charset="0"/>
              </a:rPr>
              <a:t>Buntkowsky</a:t>
            </a:r>
            <a:r>
              <a:rPr lang="en-US" altLang="ja-JP" sz="1600" dirty="0" smtClean="0">
                <a:cs typeface="Arial" pitchFamily="34" charset="0"/>
              </a:rPr>
              <a:t> et al. 2008,  Z. Phys. Chem., 222, 1049.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0" y="10527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プロトン磁気相互作用により核スピン状態の混合がおこる．オルソ・パラは固有状態でない．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en-US" altLang="ja-JP" dirty="0" smtClean="0">
                <a:solidFill>
                  <a:srgbClr val="0000FF"/>
                </a:solidFill>
              </a:rPr>
              <a:t>10</a:t>
            </a:r>
            <a:r>
              <a:rPr lang="en-US" altLang="ja-JP" baseline="30000" dirty="0" smtClean="0">
                <a:solidFill>
                  <a:srgbClr val="0000FF"/>
                </a:solidFill>
              </a:rPr>
              <a:t>-12</a:t>
            </a:r>
            <a:r>
              <a:rPr lang="en-US" altLang="ja-JP" dirty="0" smtClean="0">
                <a:solidFill>
                  <a:srgbClr val="0000FF"/>
                </a:solidFill>
              </a:rPr>
              <a:t> K</a:t>
            </a:r>
            <a:r>
              <a:rPr lang="ja-JP" altLang="en-US" dirty="0" smtClean="0">
                <a:solidFill>
                  <a:srgbClr val="0000FF"/>
                </a:solidFill>
              </a:rPr>
              <a:t>　（回転エネルギー差）</a:t>
            </a:r>
            <a:r>
              <a:rPr lang="ja-JP" altLang="en-US" dirty="0" smtClean="0">
                <a:solidFill>
                  <a:srgbClr val="FF0000"/>
                </a:solidFill>
              </a:rPr>
              <a:t> </a:t>
            </a:r>
            <a:r>
              <a:rPr lang="en-US" altLang="ja-JP" dirty="0" smtClean="0"/>
              <a:t>&lt;&lt;</a:t>
            </a:r>
            <a:r>
              <a:rPr lang="en-US" altLang="ja-JP" dirty="0" smtClean="0">
                <a:solidFill>
                  <a:srgbClr val="006600"/>
                </a:solidFill>
              </a:rPr>
              <a:t>  </a:t>
            </a:r>
            <a:r>
              <a:rPr lang="en-US" altLang="ja-JP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10</a:t>
            </a:r>
            <a:r>
              <a:rPr lang="en-US" altLang="ja-JP" baseline="30000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-6</a:t>
            </a:r>
            <a:r>
              <a:rPr lang="en-US" altLang="ja-JP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 K</a:t>
            </a:r>
            <a:r>
              <a:rPr lang="ja-JP" altLang="en-US" dirty="0" smtClean="0">
                <a:solidFill>
                  <a:srgbClr val="006600"/>
                </a:solidFill>
                <a:cs typeface="Arial" pitchFamily="34" charset="0"/>
                <a:sym typeface="Symbol"/>
              </a:rPr>
              <a:t>　（プロトン磁気双極子相互作用）</a:t>
            </a:r>
            <a:endParaRPr lang="en-US" altLang="ja-JP" dirty="0" smtClean="0">
              <a:solidFill>
                <a:srgbClr val="006600"/>
              </a:solidFill>
            </a:endParaRPr>
          </a:p>
          <a:p>
            <a:pPr algn="ctr"/>
            <a:endParaRPr lang="en-US" altLang="ja-JP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4" grpId="0"/>
      <p:bldP spid="7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ja-JP" altLang="en-US" sz="2800" dirty="0" smtClean="0"/>
              <a:t>多スピン系から</a:t>
            </a:r>
            <a:r>
              <a:rPr lang="en-US" sz="2800" dirty="0" smtClean="0"/>
              <a:t> (</a:t>
            </a:r>
            <a:r>
              <a:rPr lang="ja-JP" altLang="en-US" sz="2800" dirty="0" smtClean="0"/>
              <a:t>氷</a:t>
            </a:r>
            <a:r>
              <a:rPr lang="en-US" sz="2800" dirty="0" smtClean="0"/>
              <a:t>) </a:t>
            </a:r>
            <a:r>
              <a:rPr lang="ja-JP" altLang="en-US" sz="2800" dirty="0" smtClean="0"/>
              <a:t>２スピン系へ</a:t>
            </a:r>
            <a:r>
              <a:rPr lang="en-US" sz="2800" dirty="0" smtClean="0"/>
              <a:t> (</a:t>
            </a:r>
            <a:r>
              <a:rPr lang="ja-JP" altLang="en-US" sz="2800" dirty="0" smtClean="0"/>
              <a:t>気相</a:t>
            </a:r>
            <a:r>
              <a:rPr lang="en-US" sz="2800" dirty="0" smtClean="0"/>
              <a:t>)</a:t>
            </a:r>
          </a:p>
          <a:p>
            <a:pPr lvl="0" algn="ctr"/>
            <a:endParaRPr lang="en-US" sz="1400" dirty="0" smtClean="0"/>
          </a:p>
          <a:p>
            <a:pPr lvl="0" algn="ctr"/>
            <a:r>
              <a:rPr lang="ja-JP" altLang="en-US" sz="2000" dirty="0" smtClean="0"/>
              <a:t>氷から</a:t>
            </a:r>
            <a:r>
              <a:rPr lang="en-US" sz="2000" dirty="0" smtClean="0"/>
              <a:t>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</a:t>
            </a:r>
            <a:r>
              <a:rPr lang="ja-JP" altLang="en-US" sz="2000" dirty="0" smtClean="0"/>
              <a:t>が脱離すると，</a:t>
            </a:r>
            <a:r>
              <a:rPr lang="en-US" sz="2000" dirty="0" smtClean="0"/>
              <a:t> </a:t>
            </a:r>
            <a:r>
              <a:rPr lang="en-US" altLang="ja-JP" sz="2000" dirty="0" smtClean="0"/>
              <a:t>H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O</a:t>
            </a:r>
            <a:r>
              <a:rPr lang="ja-JP" altLang="en-US" sz="2000" dirty="0" smtClean="0"/>
              <a:t>は再び</a:t>
            </a:r>
            <a:r>
              <a:rPr lang="en-US" sz="2000" dirty="0" smtClean="0"/>
              <a:t> “two spin-1/2 pair”</a:t>
            </a:r>
            <a:r>
              <a:rPr lang="ja-JP" altLang="en-US" sz="2000" dirty="0" smtClean="0"/>
              <a:t>に戻る．</a:t>
            </a:r>
            <a:endParaRPr lang="en-US" sz="2000" dirty="0" smtClean="0"/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0034" y="1677585"/>
            <a:ext cx="1396181" cy="283358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0034" y="1245090"/>
            <a:ext cx="2385359" cy="432765"/>
          </a:xfrm>
          <a:prstGeom prst="rect">
            <a:avLst/>
          </a:prstGeom>
          <a:noFill/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0034" y="2023919"/>
            <a:ext cx="1347239" cy="283358"/>
          </a:xfrm>
          <a:prstGeom prst="rect">
            <a:avLst/>
          </a:prstGeom>
          <a:noFill/>
        </p:spPr>
      </p:pic>
      <p:pic>
        <p:nvPicPr>
          <p:cNvPr id="43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9129" y="2924943"/>
            <a:ext cx="2385359" cy="432765"/>
          </a:xfrm>
          <a:prstGeom prst="rect">
            <a:avLst/>
          </a:prstGeom>
          <a:noFill/>
        </p:spPr>
      </p:pic>
      <p:grpSp>
        <p:nvGrpSpPr>
          <p:cNvPr id="2" name="グループ化 44"/>
          <p:cNvGrpSpPr/>
          <p:nvPr/>
        </p:nvGrpSpPr>
        <p:grpSpPr>
          <a:xfrm>
            <a:off x="3779912" y="1124744"/>
            <a:ext cx="2952328" cy="2716563"/>
            <a:chOff x="-58794" y="2566537"/>
            <a:chExt cx="2548727" cy="2520556"/>
          </a:xfrm>
        </p:grpSpPr>
        <p:grpSp>
          <p:nvGrpSpPr>
            <p:cNvPr id="3" name="グループ化 33"/>
            <p:cNvGrpSpPr/>
            <p:nvPr/>
          </p:nvGrpSpPr>
          <p:grpSpPr>
            <a:xfrm>
              <a:off x="1126392" y="2737474"/>
              <a:ext cx="1035669" cy="752082"/>
              <a:chOff x="2483768" y="2564904"/>
              <a:chExt cx="1690092" cy="1227311"/>
            </a:xfrm>
          </p:grpSpPr>
          <p:grpSp>
            <p:nvGrpSpPr>
              <p:cNvPr id="5" name="グループ化 30"/>
              <p:cNvGrpSpPr/>
              <p:nvPr/>
            </p:nvGrpSpPr>
            <p:grpSpPr>
              <a:xfrm rot="13055154">
                <a:off x="2950752" y="2952971"/>
                <a:ext cx="799717" cy="692346"/>
                <a:chOff x="2316914" y="1705933"/>
                <a:chExt cx="799717" cy="692346"/>
              </a:xfrm>
            </p:grpSpPr>
            <p:sp>
              <p:nvSpPr>
                <p:cNvPr id="76" name="正方形/長方形 75"/>
                <p:cNvSpPr/>
                <p:nvPr/>
              </p:nvSpPr>
              <p:spPr>
                <a:xfrm>
                  <a:off x="2316914" y="2352560"/>
                  <a:ext cx="648072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cs typeface="Arial" pitchFamily="34" charset="0"/>
                  </a:endParaRPr>
                </a:p>
              </p:txBody>
            </p:sp>
            <p:sp>
              <p:nvSpPr>
                <p:cNvPr id="77" name="正方形/長方形 29"/>
                <p:cNvSpPr/>
                <p:nvPr/>
              </p:nvSpPr>
              <p:spPr>
                <a:xfrm rot="6300000">
                  <a:off x="2769736" y="2007109"/>
                  <a:ext cx="648072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cs typeface="Arial" pitchFamily="34" charset="0"/>
                  </a:endParaRPr>
                </a:p>
              </p:txBody>
            </p:sp>
          </p:grpSp>
          <p:sp>
            <p:nvSpPr>
              <p:cNvPr id="66" name="円/楕円 14"/>
              <p:cNvSpPr/>
              <p:nvPr/>
            </p:nvSpPr>
            <p:spPr>
              <a:xfrm>
                <a:off x="3039512" y="2564904"/>
                <a:ext cx="576064" cy="672075"/>
              </a:xfrm>
              <a:prstGeom prst="ellipse">
                <a:avLst/>
              </a:prstGeom>
              <a:gradFill flip="none" rotWithShape="1">
                <a:gsLst>
                  <a:gs pos="80000">
                    <a:srgbClr val="FF0000"/>
                  </a:gs>
                  <a:gs pos="0">
                    <a:schemeClr val="bg1"/>
                  </a:gs>
                  <a:gs pos="100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dirty="0">
                  <a:cs typeface="Arial" pitchFamily="34" charset="0"/>
                </a:endParaRPr>
              </a:p>
            </p:txBody>
          </p:sp>
          <p:sp>
            <p:nvSpPr>
              <p:cNvPr id="67" name="テキスト ボックス 66"/>
              <p:cNvSpPr txBox="1"/>
              <p:nvPr/>
            </p:nvSpPr>
            <p:spPr>
              <a:xfrm>
                <a:off x="3040781" y="2584425"/>
                <a:ext cx="576063" cy="62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 smtClean="0">
                    <a:ea typeface="+mj-ea"/>
                    <a:cs typeface="Arial" pitchFamily="34" charset="0"/>
                  </a:rPr>
                  <a:t>O</a:t>
                </a:r>
                <a:endParaRPr lang="ja-JP" altLang="en-US" sz="2000" dirty="0">
                  <a:ea typeface="+mj-ea"/>
                  <a:cs typeface="Arial" pitchFamily="34" charset="0"/>
                </a:endParaRPr>
              </a:p>
            </p:txBody>
          </p:sp>
          <p:grpSp>
            <p:nvGrpSpPr>
              <p:cNvPr id="6" name="グループ化 31"/>
              <p:cNvGrpSpPr/>
              <p:nvPr/>
            </p:nvGrpSpPr>
            <p:grpSpPr>
              <a:xfrm>
                <a:off x="3597796" y="2712095"/>
                <a:ext cx="576064" cy="1080120"/>
                <a:chOff x="3760254" y="2924944"/>
                <a:chExt cx="576064" cy="1080120"/>
              </a:xfrm>
            </p:grpSpPr>
            <p:cxnSp>
              <p:nvCxnSpPr>
                <p:cNvPr id="73" name="直線矢印コネクタ 72"/>
                <p:cNvCxnSpPr/>
                <p:nvPr/>
              </p:nvCxnSpPr>
              <p:spPr>
                <a:xfrm flipV="1">
                  <a:off x="4049174" y="2924944"/>
                  <a:ext cx="0" cy="108012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円/楕円 13"/>
                <p:cNvSpPr/>
                <p:nvPr/>
              </p:nvSpPr>
              <p:spPr>
                <a:xfrm>
                  <a:off x="3791495" y="3212976"/>
                  <a:ext cx="514343" cy="6000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000" dirty="0">
                    <a:cs typeface="Arial" pitchFamily="34" charset="0"/>
                  </a:endParaRPr>
                </a:p>
              </p:txBody>
            </p:sp>
            <p:sp>
              <p:nvSpPr>
                <p:cNvPr id="75" name="テキスト ボックス 23"/>
                <p:cNvSpPr txBox="1"/>
                <p:nvPr/>
              </p:nvSpPr>
              <p:spPr>
                <a:xfrm>
                  <a:off x="3760254" y="3179068"/>
                  <a:ext cx="576064" cy="625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ea typeface="+mj-ea"/>
                      <a:cs typeface="Arial" pitchFamily="34" charset="0"/>
                    </a:rPr>
                    <a:t>H</a:t>
                  </a:r>
                  <a:endParaRPr lang="ja-JP" altLang="en-US" sz="2000" dirty="0">
                    <a:ea typeface="+mj-ea"/>
                    <a:cs typeface="Arial" pitchFamily="34" charset="0"/>
                  </a:endParaRPr>
                </a:p>
              </p:txBody>
            </p:sp>
          </p:grpSp>
          <p:grpSp>
            <p:nvGrpSpPr>
              <p:cNvPr id="7" name="グループ化 32"/>
              <p:cNvGrpSpPr/>
              <p:nvPr/>
            </p:nvGrpSpPr>
            <p:grpSpPr>
              <a:xfrm>
                <a:off x="2483768" y="2708920"/>
                <a:ext cx="576064" cy="1080120"/>
                <a:chOff x="2339752" y="2924944"/>
                <a:chExt cx="576064" cy="1080120"/>
              </a:xfrm>
            </p:grpSpPr>
            <p:cxnSp>
              <p:nvCxnSpPr>
                <p:cNvPr id="70" name="直線矢印コネクタ 69"/>
                <p:cNvCxnSpPr/>
                <p:nvPr/>
              </p:nvCxnSpPr>
              <p:spPr>
                <a:xfrm flipV="1">
                  <a:off x="2626896" y="2924944"/>
                  <a:ext cx="0" cy="108012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円/楕円 70"/>
                <p:cNvSpPr/>
                <p:nvPr/>
              </p:nvSpPr>
              <p:spPr>
                <a:xfrm>
                  <a:off x="2370105" y="3212976"/>
                  <a:ext cx="514343" cy="6000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000" dirty="0">
                    <a:cs typeface="Arial" pitchFamily="34" charset="0"/>
                  </a:endParaRPr>
                </a:p>
              </p:txBody>
            </p:sp>
            <p:sp>
              <p:nvSpPr>
                <p:cNvPr id="72" name="テキスト ボックス 71"/>
                <p:cNvSpPr txBox="1"/>
                <p:nvPr/>
              </p:nvSpPr>
              <p:spPr>
                <a:xfrm>
                  <a:off x="2339752" y="3180809"/>
                  <a:ext cx="576064" cy="625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ea typeface="+mj-ea"/>
                      <a:cs typeface="Arial" pitchFamily="34" charset="0"/>
                    </a:rPr>
                    <a:t>H</a:t>
                  </a:r>
                  <a:endParaRPr lang="ja-JP" altLang="en-US" sz="2000" dirty="0">
                    <a:ea typeface="+mj-ea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47" name="テキスト ボックス 46"/>
            <p:cNvSpPr txBox="1"/>
            <p:nvPr/>
          </p:nvSpPr>
          <p:spPr>
            <a:xfrm>
              <a:off x="-58794" y="2566537"/>
              <a:ext cx="1176332" cy="59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i="1" dirty="0" smtClean="0">
                  <a:cs typeface="Arial" pitchFamily="34" charset="0"/>
                  <a:sym typeface="Symbol"/>
                </a:rPr>
                <a:t></a:t>
              </a:r>
              <a:r>
                <a:rPr lang="en-US" altLang="ja-JP" i="1" dirty="0" err="1" smtClean="0">
                  <a:cs typeface="Arial" pitchFamily="34" charset="0"/>
                  <a:sym typeface="Symbol"/>
                </a:rPr>
                <a:t>E</a:t>
              </a:r>
              <a:r>
                <a:rPr lang="en-US" altLang="ja-JP" baseline="-25000" dirty="0" err="1" smtClean="0">
                  <a:cs typeface="Arial" pitchFamily="34" charset="0"/>
                  <a:sym typeface="Symbol"/>
                </a:rPr>
                <a:t>rot</a:t>
              </a:r>
              <a:r>
                <a:rPr lang="en-US" dirty="0" smtClean="0">
                  <a:cs typeface="Arial" pitchFamily="34" charset="0"/>
                  <a:sym typeface="Symbol"/>
                </a:rPr>
                <a:t> </a:t>
              </a:r>
              <a:r>
                <a:rPr lang="en-US" altLang="ja-JP" dirty="0" smtClean="0">
                  <a:cs typeface="Arial" pitchFamily="34" charset="0"/>
                  <a:sym typeface="Symbol"/>
                </a:rPr>
                <a:t>:</a:t>
              </a:r>
            </a:p>
            <a:p>
              <a:pPr algn="ctr"/>
              <a:r>
                <a:rPr lang="en-US" dirty="0" smtClean="0">
                  <a:cs typeface="Arial" pitchFamily="34" charset="0"/>
                  <a:sym typeface="Symbol"/>
                </a:rPr>
                <a:t>34.2 K</a:t>
              </a:r>
              <a:endParaRPr lang="en-US" baseline="30000" dirty="0">
                <a:cs typeface="Arial" pitchFamily="34" charset="0"/>
              </a:endParaRPr>
            </a:p>
          </p:txBody>
        </p:sp>
        <p:grpSp>
          <p:nvGrpSpPr>
            <p:cNvPr id="8" name="グループ化 30"/>
            <p:cNvGrpSpPr/>
            <p:nvPr/>
          </p:nvGrpSpPr>
          <p:grpSpPr>
            <a:xfrm rot="13055154">
              <a:off x="1412554" y="4205079"/>
              <a:ext cx="490057" cy="424262"/>
              <a:chOff x="2316914" y="1705933"/>
              <a:chExt cx="799717" cy="692346"/>
            </a:xfrm>
          </p:grpSpPr>
          <p:sp>
            <p:nvSpPr>
              <p:cNvPr id="63" name="正方形/長方形 62"/>
              <p:cNvSpPr/>
              <p:nvPr/>
            </p:nvSpPr>
            <p:spPr>
              <a:xfrm>
                <a:off x="2316914" y="2352560"/>
                <a:ext cx="648072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cs typeface="Arial" pitchFamily="34" charset="0"/>
                </a:endParaRPr>
              </a:p>
            </p:txBody>
          </p:sp>
          <p:sp>
            <p:nvSpPr>
              <p:cNvPr id="64" name="正方形/長方形 29"/>
              <p:cNvSpPr/>
              <p:nvPr/>
            </p:nvSpPr>
            <p:spPr>
              <a:xfrm rot="6300000">
                <a:off x="2769736" y="2007109"/>
                <a:ext cx="648072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cs typeface="Arial" pitchFamily="34" charset="0"/>
                </a:endParaRPr>
              </a:p>
            </p:txBody>
          </p:sp>
        </p:grpSp>
        <p:sp>
          <p:nvSpPr>
            <p:cNvPr id="49" name="円/楕円 48"/>
            <p:cNvSpPr/>
            <p:nvPr/>
          </p:nvSpPr>
          <p:spPr>
            <a:xfrm>
              <a:off x="1466945" y="3967276"/>
              <a:ext cx="353005" cy="411840"/>
            </a:xfrm>
            <a:prstGeom prst="ellipse">
              <a:avLst/>
            </a:prstGeom>
            <a:gradFill flip="none" rotWithShape="1">
              <a:gsLst>
                <a:gs pos="80000">
                  <a:srgbClr val="FF0000"/>
                </a:gs>
                <a:gs pos="0">
                  <a:schemeClr val="bg1"/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cs typeface="Arial" pitchFamily="34" charset="0"/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1467722" y="3979239"/>
              <a:ext cx="353005" cy="38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 smtClean="0">
                  <a:ea typeface="+mj-ea"/>
                  <a:cs typeface="Arial" pitchFamily="34" charset="0"/>
                </a:rPr>
                <a:t>O</a:t>
              </a:r>
              <a:endParaRPr lang="ja-JP" altLang="en-US" sz="2000" dirty="0">
                <a:ea typeface="+mj-ea"/>
                <a:cs typeface="Arial" pitchFamily="34" charset="0"/>
              </a:endParaRPr>
            </a:p>
          </p:txBody>
        </p:sp>
        <p:cxnSp>
          <p:nvCxnSpPr>
            <p:cNvPr id="51" name="直線矢印コネクタ 50"/>
            <p:cNvCxnSpPr/>
            <p:nvPr/>
          </p:nvCxnSpPr>
          <p:spPr>
            <a:xfrm>
              <a:off x="1991042" y="4068292"/>
              <a:ext cx="0" cy="662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円/楕円 13"/>
            <p:cNvSpPr/>
            <p:nvPr/>
          </p:nvSpPr>
          <p:spPr>
            <a:xfrm>
              <a:off x="1828200" y="4233976"/>
              <a:ext cx="315183" cy="36771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cs typeface="Arial" pitchFamily="34" charset="0"/>
              </a:endParaRPr>
            </a:p>
          </p:txBody>
        </p:sp>
        <p:sp>
          <p:nvSpPr>
            <p:cNvPr id="53" name="テキスト ボックス 23"/>
            <p:cNvSpPr txBox="1"/>
            <p:nvPr/>
          </p:nvSpPr>
          <p:spPr>
            <a:xfrm>
              <a:off x="1809056" y="4213198"/>
              <a:ext cx="353005" cy="38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 smtClean="0">
                  <a:ea typeface="+mj-ea"/>
                  <a:cs typeface="Arial" pitchFamily="34" charset="0"/>
                </a:rPr>
                <a:t>H</a:t>
              </a:r>
              <a:endParaRPr lang="ja-JP" altLang="en-US" sz="2000" dirty="0">
                <a:ea typeface="+mj-ea"/>
                <a:cs typeface="Arial" pitchFamily="34" charset="0"/>
              </a:endParaRPr>
            </a:p>
          </p:txBody>
        </p:sp>
        <p:cxnSp>
          <p:nvCxnSpPr>
            <p:cNvPr id="54" name="直線矢印コネクタ 53"/>
            <p:cNvCxnSpPr/>
            <p:nvPr/>
          </p:nvCxnSpPr>
          <p:spPr>
            <a:xfrm flipV="1">
              <a:off x="1302350" y="4055528"/>
              <a:ext cx="0" cy="6618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円/楕円 54"/>
            <p:cNvSpPr/>
            <p:nvPr/>
          </p:nvSpPr>
          <p:spPr>
            <a:xfrm>
              <a:off x="1144992" y="4232031"/>
              <a:ext cx="315183" cy="36771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cs typeface="Arial" pitchFamily="34" charset="0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1126392" y="4212319"/>
              <a:ext cx="353005" cy="38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 smtClean="0">
                  <a:ea typeface="+mj-ea"/>
                  <a:cs typeface="Arial" pitchFamily="34" charset="0"/>
                </a:rPr>
                <a:t>H</a:t>
              </a:r>
              <a:endParaRPr lang="ja-JP" altLang="en-US" sz="2000" dirty="0">
                <a:ea typeface="+mj-ea"/>
                <a:cs typeface="Arial" pitchFamily="34" charset="0"/>
              </a:endParaRPr>
            </a:p>
          </p:txBody>
        </p:sp>
        <p:grpSp>
          <p:nvGrpSpPr>
            <p:cNvPr id="9" name="グループ化 129"/>
            <p:cNvGrpSpPr/>
            <p:nvPr/>
          </p:nvGrpSpPr>
          <p:grpSpPr>
            <a:xfrm>
              <a:off x="290620" y="3173951"/>
              <a:ext cx="534696" cy="1229802"/>
              <a:chOff x="4077072" y="1259632"/>
              <a:chExt cx="720080" cy="1656184"/>
            </a:xfrm>
          </p:grpSpPr>
          <p:cxnSp>
            <p:nvCxnSpPr>
              <p:cNvPr id="60" name="直線矢印コネクタ 59"/>
              <p:cNvCxnSpPr/>
              <p:nvPr/>
            </p:nvCxnSpPr>
            <p:spPr>
              <a:xfrm rot="10800000">
                <a:off x="4437117" y="1259632"/>
                <a:ext cx="0" cy="165618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/>
              <p:cNvCxnSpPr/>
              <p:nvPr/>
            </p:nvCxnSpPr>
            <p:spPr>
              <a:xfrm flipH="1">
                <a:off x="4078264" y="1259632"/>
                <a:ext cx="71888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/>
              <p:cNvCxnSpPr/>
              <p:nvPr/>
            </p:nvCxnSpPr>
            <p:spPr>
              <a:xfrm flipH="1">
                <a:off x="4077072" y="2915816"/>
                <a:ext cx="71888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テキスト ボックス 57"/>
            <p:cNvSpPr txBox="1"/>
            <p:nvPr/>
          </p:nvSpPr>
          <p:spPr>
            <a:xfrm>
              <a:off x="812040" y="3466139"/>
              <a:ext cx="1657559" cy="371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cs typeface="Arial" pitchFamily="34" charset="0"/>
                </a:rPr>
                <a:t>Ortho (</a:t>
              </a:r>
              <a:r>
                <a:rPr lang="en-US" altLang="ja-JP" sz="2000" i="1" dirty="0" err="1" smtClean="0"/>
                <a:t>J</a:t>
              </a:r>
              <a:r>
                <a:rPr lang="en-US" altLang="ja-JP" sz="2000" i="1" baseline="-25000" dirty="0" err="1" smtClean="0"/>
                <a:t>KaKc</a:t>
              </a:r>
              <a:r>
                <a:rPr lang="en-US" altLang="ja-JP" sz="2000" dirty="0" smtClean="0"/>
                <a:t>=1</a:t>
              </a:r>
              <a:r>
                <a:rPr lang="en-US" altLang="ja-JP" sz="2000" baseline="-25000" dirty="0" smtClean="0"/>
                <a:t>01</a:t>
              </a:r>
              <a:r>
                <a:rPr lang="en-US" altLang="ja-JP" sz="2000" dirty="0" smtClean="0"/>
                <a:t>)</a:t>
              </a:r>
              <a:endParaRPr lang="en-US" sz="2000" baseline="-25000" dirty="0" smtClean="0">
                <a:cs typeface="Arial" pitchFamily="34" charset="0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832374" y="4715852"/>
              <a:ext cx="1657559" cy="371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cs typeface="Arial" pitchFamily="34" charset="0"/>
                </a:rPr>
                <a:t>Para (</a:t>
              </a:r>
              <a:r>
                <a:rPr lang="en-US" altLang="ja-JP" sz="2000" i="1" dirty="0" err="1" smtClean="0"/>
                <a:t>J</a:t>
              </a:r>
              <a:r>
                <a:rPr lang="en-US" altLang="ja-JP" sz="2000" i="1" baseline="-25000" dirty="0" err="1" smtClean="0"/>
                <a:t>KaKc</a:t>
              </a:r>
              <a:r>
                <a:rPr lang="en-US" altLang="ja-JP" sz="2000" dirty="0" smtClean="0"/>
                <a:t>=0</a:t>
              </a:r>
              <a:r>
                <a:rPr lang="en-US" altLang="ja-JP" sz="2000" baseline="-25000" dirty="0" smtClean="0"/>
                <a:t>00</a:t>
              </a:r>
              <a:r>
                <a:rPr lang="en-US" altLang="ja-JP" sz="2000" dirty="0" smtClean="0"/>
                <a:t>)</a:t>
              </a:r>
              <a:endParaRPr lang="en-US" sz="2000" dirty="0">
                <a:cs typeface="Arial" pitchFamily="34" charset="0"/>
              </a:endParaRPr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0" y="4077072"/>
            <a:ext cx="9144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光脱離・熱脱離した</a:t>
            </a:r>
            <a:r>
              <a:rPr lang="en-US" altLang="ja-JP" sz="2000" dirty="0" smtClean="0">
                <a:solidFill>
                  <a:srgbClr val="FF0000"/>
                </a:solidFill>
              </a:rPr>
              <a:t>H</a:t>
            </a:r>
            <a:r>
              <a:rPr lang="en-US" altLang="ja-JP" sz="2000" baseline="-25000" dirty="0" smtClean="0">
                <a:solidFill>
                  <a:srgbClr val="FF0000"/>
                </a:solidFill>
              </a:rPr>
              <a:t>2</a:t>
            </a:r>
            <a:r>
              <a:rPr lang="en-US" altLang="ja-JP" sz="2000" dirty="0" smtClean="0">
                <a:solidFill>
                  <a:srgbClr val="FF0000"/>
                </a:solidFill>
              </a:rPr>
              <a:t>O</a:t>
            </a:r>
            <a:r>
              <a:rPr lang="ja-JP" altLang="en-US" sz="2000" dirty="0" smtClean="0">
                <a:solidFill>
                  <a:srgbClr val="FF0000"/>
                </a:solidFill>
              </a:rPr>
              <a:t>は</a:t>
            </a:r>
            <a:r>
              <a:rPr lang="en-US" altLang="ja-JP" sz="2000" i="1" dirty="0" smtClean="0">
                <a:solidFill>
                  <a:srgbClr val="FF0000"/>
                </a:solidFill>
                <a:cs typeface="Arial" pitchFamily="34" charset="0"/>
                <a:sym typeface="Symbol"/>
              </a:rPr>
              <a:t></a:t>
            </a:r>
            <a:r>
              <a:rPr lang="en-US" altLang="ja-JP" sz="2000" i="1" dirty="0" err="1" smtClean="0">
                <a:solidFill>
                  <a:srgbClr val="FF0000"/>
                </a:solidFill>
                <a:cs typeface="Arial" pitchFamily="34" charset="0"/>
                <a:sym typeface="Symbol"/>
              </a:rPr>
              <a:t>E</a:t>
            </a:r>
            <a:r>
              <a:rPr lang="en-US" altLang="ja-JP" sz="2000" baseline="-25000" dirty="0" err="1" smtClean="0">
                <a:solidFill>
                  <a:srgbClr val="FF0000"/>
                </a:solidFill>
                <a:cs typeface="Arial" pitchFamily="34" charset="0"/>
                <a:sym typeface="Symbol"/>
              </a:rPr>
              <a:t>rot</a:t>
            </a:r>
            <a:r>
              <a:rPr lang="en-US" sz="2000" dirty="0" smtClean="0">
                <a:solidFill>
                  <a:srgbClr val="FF0000"/>
                </a:solidFill>
                <a:cs typeface="Arial" pitchFamily="34" charset="0"/>
                <a:sym typeface="Symbol"/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  <a:cs typeface="Arial" pitchFamily="34" charset="0"/>
                <a:sym typeface="Symbol"/>
              </a:rPr>
              <a:t>= </a:t>
            </a:r>
            <a:r>
              <a:rPr lang="en-US" sz="2000" dirty="0" smtClean="0">
                <a:solidFill>
                  <a:srgbClr val="FF0000"/>
                </a:solidFill>
                <a:cs typeface="Arial" pitchFamily="34" charset="0"/>
                <a:sym typeface="Symbol"/>
              </a:rPr>
              <a:t>34.2 K</a:t>
            </a:r>
            <a:r>
              <a:rPr lang="ja-JP" altLang="en-US" sz="2000" dirty="0" smtClean="0">
                <a:solidFill>
                  <a:srgbClr val="FF0000"/>
                </a:solidFill>
                <a:cs typeface="Arial" pitchFamily="34" charset="0"/>
                <a:sym typeface="Symbol"/>
              </a:rPr>
              <a:t>よりも</a:t>
            </a:r>
            <a:r>
              <a:rPr lang="ja-JP" altLang="en-US" sz="2000" dirty="0" smtClean="0">
                <a:solidFill>
                  <a:srgbClr val="FF0000"/>
                </a:solidFill>
              </a:rPr>
              <a:t>大きな回転エネルギーをもつ</a:t>
            </a:r>
            <a:r>
              <a:rPr lang="en-US" altLang="ja-JP" sz="2000" dirty="0" smtClean="0">
                <a:solidFill>
                  <a:srgbClr val="FF0000"/>
                </a:solidFill>
                <a:cs typeface="Times New Roman"/>
                <a:sym typeface="Symbol"/>
              </a:rPr>
              <a:t>.</a:t>
            </a:r>
            <a:r>
              <a:rPr lang="en-US" altLang="ja-JP" sz="2000" baseline="-25000" dirty="0" smtClean="0">
                <a:solidFill>
                  <a:srgbClr val="FF0000"/>
                </a:solidFill>
                <a:cs typeface="Times New Roman"/>
                <a:sym typeface="Symbol"/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</a:p>
          <a:p>
            <a:pPr algn="ctr"/>
            <a:r>
              <a:rPr lang="en-US" altLang="ja-JP" sz="2000" i="1" dirty="0" smtClean="0">
                <a:cs typeface="Arial" pitchFamily="34" charset="0"/>
                <a:sym typeface="Symbol"/>
              </a:rPr>
              <a:t></a:t>
            </a:r>
            <a:r>
              <a:rPr lang="en-US" altLang="ja-JP" sz="2000" i="1" dirty="0" err="1" smtClean="0">
                <a:cs typeface="Arial" pitchFamily="34" charset="0"/>
                <a:sym typeface="Symbol"/>
              </a:rPr>
              <a:t>E</a:t>
            </a:r>
            <a:r>
              <a:rPr lang="en-US" altLang="ja-JP" sz="2000" baseline="-25000" dirty="0" err="1" smtClean="0">
                <a:cs typeface="Arial" pitchFamily="34" charset="0"/>
                <a:sym typeface="Symbol"/>
              </a:rPr>
              <a:t>rot</a:t>
            </a:r>
            <a:r>
              <a:rPr lang="en-US" altLang="ja-JP" sz="2000" dirty="0" smtClean="0">
                <a:cs typeface="Arial" pitchFamily="34" charset="0"/>
                <a:sym typeface="Symbol"/>
              </a:rPr>
              <a:t> (</a:t>
            </a:r>
            <a:r>
              <a:rPr lang="en-US" altLang="ja-JP" sz="2000" dirty="0" smtClean="0">
                <a:cs typeface="Arial" pitchFamily="34" charset="0"/>
              </a:rPr>
              <a:t>34.2 K) &lt; </a:t>
            </a:r>
            <a:r>
              <a:rPr lang="en-US" altLang="ja-JP" sz="2000" i="1" dirty="0" smtClean="0">
                <a:cs typeface="Arial" pitchFamily="34" charset="0"/>
              </a:rPr>
              <a:t>T</a:t>
            </a:r>
            <a:r>
              <a:rPr lang="en-US" altLang="ja-JP" sz="2000" baseline="-25000" dirty="0" smtClean="0">
                <a:cs typeface="Arial" pitchFamily="34" charset="0"/>
              </a:rPr>
              <a:t>rot</a:t>
            </a:r>
            <a:r>
              <a:rPr lang="en-US" altLang="ja-JP" sz="2000" dirty="0" smtClean="0">
                <a:cs typeface="Arial" pitchFamily="34" charset="0"/>
              </a:rPr>
              <a:t> (200 K) for </a:t>
            </a:r>
            <a:r>
              <a:rPr lang="en-US" altLang="ja-JP" sz="2000" dirty="0" err="1" smtClean="0">
                <a:cs typeface="Arial" pitchFamily="34" charset="0"/>
              </a:rPr>
              <a:t>photodesorption</a:t>
            </a:r>
            <a:endParaRPr lang="en-US" altLang="ja-JP" sz="2000" dirty="0" smtClean="0">
              <a:cs typeface="Arial" pitchFamily="34" charset="0"/>
            </a:endParaRPr>
          </a:p>
          <a:p>
            <a:pPr algn="ctr"/>
            <a:r>
              <a:rPr lang="en-US" altLang="ja-JP" sz="2000" dirty="0" smtClean="0">
                <a:cs typeface="Arial" pitchFamily="34" charset="0"/>
              </a:rPr>
              <a:t>		(150 K for thermal desorption)</a:t>
            </a:r>
          </a:p>
          <a:p>
            <a:pPr lvl="0" algn="ctr"/>
            <a:endParaRPr lang="en-US" altLang="ja-JP" sz="2000" dirty="0" smtClean="0"/>
          </a:p>
          <a:p>
            <a:pPr lvl="0" algn="ctr"/>
            <a:r>
              <a:rPr lang="en-US" altLang="ja-JP" sz="2000" dirty="0" smtClean="0"/>
              <a:t>The nuclear-spin states can be either </a:t>
            </a:r>
            <a:r>
              <a:rPr lang="en-US" altLang="ja-JP" sz="2000" dirty="0" err="1" smtClean="0"/>
              <a:t>ortho</a:t>
            </a:r>
            <a:r>
              <a:rPr lang="en-US" altLang="ja-JP" sz="2000" dirty="0" smtClean="0"/>
              <a:t>(</a:t>
            </a:r>
            <a:r>
              <a:rPr lang="en-US" altLang="ja-JP" sz="2000" i="1" dirty="0" smtClean="0"/>
              <a:t>I</a:t>
            </a:r>
            <a:r>
              <a:rPr lang="en-US" altLang="ja-JP" sz="2000" dirty="0" smtClean="0"/>
              <a:t>=1), or </a:t>
            </a:r>
            <a:r>
              <a:rPr lang="en-US" altLang="ja-JP" sz="2000" dirty="0" err="1" smtClean="0"/>
              <a:t>para</a:t>
            </a:r>
            <a:r>
              <a:rPr lang="en-US" altLang="ja-JP" sz="2000" dirty="0" smtClean="0"/>
              <a:t>(</a:t>
            </a:r>
            <a:r>
              <a:rPr lang="en-US" altLang="ja-JP" sz="2000" i="1" dirty="0" smtClean="0"/>
              <a:t>I</a:t>
            </a:r>
            <a:r>
              <a:rPr lang="en-US" altLang="ja-JP" sz="2000" dirty="0" smtClean="0"/>
              <a:t>=0). </a:t>
            </a:r>
          </a:p>
          <a:p>
            <a:pPr lvl="0" algn="ctr"/>
            <a:r>
              <a:rPr lang="en-US" altLang="ja-JP" sz="2000" dirty="0" smtClean="0">
                <a:cs typeface="Times New Roman"/>
              </a:rPr>
              <a:t>↓</a:t>
            </a:r>
            <a:endParaRPr lang="en-US" altLang="ja-JP" sz="2000" dirty="0" smtClean="0"/>
          </a:p>
          <a:p>
            <a:pPr lvl="0" algn="ctr"/>
            <a:r>
              <a:rPr lang="en-US" altLang="ja-JP" sz="2800" dirty="0" smtClean="0">
                <a:solidFill>
                  <a:srgbClr val="FF0000"/>
                </a:solidFill>
              </a:rPr>
              <a:t>The OPR can be statistical.</a:t>
            </a:r>
          </a:p>
          <a:p>
            <a:pPr lvl="0" algn="ctr"/>
            <a:r>
              <a:rPr lang="ja-JP" altLang="en-US" dirty="0" smtClean="0">
                <a:solidFill>
                  <a:srgbClr val="FF0000"/>
                </a:solidFill>
              </a:rPr>
              <a:t>注：　脱離時間（</a:t>
            </a:r>
            <a:r>
              <a:rPr lang="en-US" altLang="ja-JP" dirty="0" err="1" smtClean="0">
                <a:solidFill>
                  <a:srgbClr val="FF0000"/>
                </a:solidFill>
              </a:rPr>
              <a:t>fs-ps</a:t>
            </a:r>
            <a:r>
              <a:rPr lang="ja-JP" altLang="en-US" dirty="0" smtClean="0">
                <a:solidFill>
                  <a:srgbClr val="FF0000"/>
                </a:solidFill>
              </a:rPr>
              <a:t>） </a:t>
            </a:r>
            <a:r>
              <a:rPr lang="en-US" altLang="ja-JP" dirty="0" smtClean="0">
                <a:solidFill>
                  <a:srgbClr val="FF0000"/>
                </a:solidFill>
              </a:rPr>
              <a:t>&lt;&lt; </a:t>
            </a:r>
            <a:r>
              <a:rPr lang="ja-JP" altLang="en-US" dirty="0" smtClean="0">
                <a:solidFill>
                  <a:srgbClr val="FF0000"/>
                </a:solidFill>
              </a:rPr>
              <a:t> 転換時間（</a:t>
            </a:r>
            <a:r>
              <a:rPr lang="ja-JP" altLang="en-US" dirty="0" smtClean="0">
                <a:solidFill>
                  <a:srgbClr val="FF0000"/>
                </a:solidFill>
                <a:sym typeface="Symbol"/>
              </a:rPr>
              <a:t></a:t>
            </a:r>
            <a:r>
              <a:rPr lang="en-US" altLang="ja-JP" dirty="0" smtClean="0">
                <a:solidFill>
                  <a:srgbClr val="FF0000"/>
                </a:solidFill>
                <a:sym typeface="Symbol"/>
              </a:rPr>
              <a:t>s-</a:t>
            </a:r>
            <a:r>
              <a:rPr lang="en-US" altLang="ja-JP" dirty="0" smtClean="0">
                <a:solidFill>
                  <a:srgbClr val="FF0000"/>
                </a:solidFill>
              </a:rPr>
              <a:t>ms</a:t>
            </a:r>
            <a:r>
              <a:rPr lang="ja-JP" altLang="en-US" dirty="0" smtClean="0">
                <a:solidFill>
                  <a:srgbClr val="FF0000"/>
                </a:solidFill>
              </a:rPr>
              <a:t>）なので，脱離中にオルソ・パラ転換はおきない．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  <p:pic>
        <p:nvPicPr>
          <p:cNvPr id="78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7330" y="1311355"/>
            <a:ext cx="3088526" cy="225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" name="右矢印 78"/>
          <p:cNvSpPr/>
          <p:nvPr/>
        </p:nvSpPr>
        <p:spPr>
          <a:xfrm>
            <a:off x="3347864" y="2126379"/>
            <a:ext cx="648072" cy="288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548680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 smtClean="0"/>
              <a:t>(1) </a:t>
            </a:r>
            <a:r>
              <a:rPr lang="ja-JP" altLang="en-US" dirty="0" smtClean="0"/>
              <a:t>光脱離，熱脱離両方の場合において，</a:t>
            </a:r>
            <a:r>
              <a:rPr lang="en-US" altLang="ja-JP" dirty="0" smtClean="0"/>
              <a:t>H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O</a:t>
            </a:r>
            <a:r>
              <a:rPr lang="ja-JP" altLang="en-US" dirty="0" smtClean="0"/>
              <a:t>の</a:t>
            </a:r>
            <a:r>
              <a:rPr lang="en-US" altLang="ja-JP" dirty="0" smtClean="0"/>
              <a:t>OPR</a:t>
            </a:r>
            <a:r>
              <a:rPr lang="ja-JP" altLang="en-US" dirty="0" smtClean="0"/>
              <a:t>は統計重率比</a:t>
            </a:r>
            <a:r>
              <a:rPr lang="en-US" altLang="ja-JP" dirty="0" smtClean="0"/>
              <a:t>(OPR=3)</a:t>
            </a:r>
            <a:r>
              <a:rPr lang="ja-JP" altLang="en-US" dirty="0" smtClean="0"/>
              <a:t>になる．</a:t>
            </a:r>
            <a:endParaRPr lang="en-US" altLang="ja-JP" dirty="0" smtClean="0"/>
          </a:p>
          <a:p>
            <a:pPr algn="ctr"/>
            <a:endParaRPr lang="en-US" altLang="ja-JP" dirty="0" smtClean="0"/>
          </a:p>
          <a:p>
            <a:pPr algn="ctr"/>
            <a:r>
              <a:rPr lang="en-US" altLang="ja-JP" dirty="0" smtClean="0"/>
              <a:t>(2) H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O</a:t>
            </a:r>
            <a:r>
              <a:rPr lang="ja-JP" altLang="en-US" dirty="0" smtClean="0"/>
              <a:t>の核スピン異性体比からは水生成時の環境を知ることができない．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 観測結果を再解釈する必要性．</a:t>
            </a:r>
          </a:p>
          <a:p>
            <a:pPr algn="ctr"/>
            <a:endParaRPr lang="en-US" altLang="ja-JP" dirty="0" smtClean="0">
              <a:sym typeface="Symbol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ja-JP" altLang="en-US" dirty="0" smtClean="0">
                <a:solidFill>
                  <a:srgbClr val="FF0000"/>
                </a:solidFill>
              </a:rPr>
              <a:t>の回転状態と核スピン状態は気相（孤立系）と氷（凝縮系）では大きく異なる．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気相の考え方を氷にそのまま適応してはならない．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水の核スピン異性体：まとめ</a:t>
            </a:r>
            <a:endParaRPr lang="en-US" sz="2400" dirty="0"/>
          </a:p>
        </p:txBody>
      </p:sp>
      <p:grpSp>
        <p:nvGrpSpPr>
          <p:cNvPr id="43" name="グループ化 42"/>
          <p:cNvGrpSpPr/>
          <p:nvPr/>
        </p:nvGrpSpPr>
        <p:grpSpPr>
          <a:xfrm>
            <a:off x="0" y="2978368"/>
            <a:ext cx="9144000" cy="3474968"/>
            <a:chOff x="0" y="3212976"/>
            <a:chExt cx="9144000" cy="3474968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0" y="3212976"/>
              <a:ext cx="9144000" cy="461655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ja-JP" altLang="en-US" sz="2400" dirty="0" smtClean="0">
                  <a:cs typeface="Arial" pitchFamily="34" charset="0"/>
                </a:rPr>
                <a:t>分子雲の量子トンネル効果ですすむ表面反応：</a:t>
              </a:r>
              <a:r>
                <a:rPr lang="ja-JP" altLang="en-US" sz="2400" dirty="0" smtClean="0">
                  <a:latin typeface="+mn-ea"/>
                  <a:cs typeface="Arial" pitchFamily="34" charset="0"/>
                </a:rPr>
                <a:t>まとめ</a:t>
              </a:r>
              <a:endParaRPr lang="en-US" altLang="ja-JP" sz="2400" dirty="0" smtClean="0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0" y="3761656"/>
              <a:ext cx="914400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ja-JP" altLang="en-US" dirty="0" smtClean="0">
                  <a:cs typeface="Arial" pitchFamily="34" charset="0"/>
                  <a:sym typeface="Wingdings" pitchFamily="2" charset="2"/>
                </a:rPr>
                <a:t> </a:t>
              </a:r>
              <a:r>
                <a:rPr lang="en-US" altLang="ja-JP" dirty="0" smtClean="0">
                  <a:cs typeface="Arial" pitchFamily="34" charset="0"/>
                  <a:sym typeface="Wingdings" pitchFamily="2" charset="2"/>
                </a:rPr>
                <a:t>(1) </a:t>
              </a:r>
              <a:r>
                <a:rPr lang="ja-JP" altLang="en-US" dirty="0" smtClean="0">
                  <a:cs typeface="Arial" pitchFamily="34" charset="0"/>
                  <a:sym typeface="Wingdings" pitchFamily="2" charset="2"/>
                </a:rPr>
                <a:t>水素などの軽い原子も星間塵表面にファンデルワールス力で吸着できる（物理吸着）</a:t>
              </a:r>
              <a:endParaRPr lang="en-US" altLang="ja-JP" dirty="0" smtClean="0">
                <a:cs typeface="Arial" pitchFamily="34" charset="0"/>
                <a:sym typeface="Wingdings" pitchFamily="2" charset="2"/>
              </a:endParaRPr>
            </a:p>
            <a:p>
              <a:pPr marL="457200" indent="-457200" algn="ctr">
                <a:buAutoNum type="arabicParenBoth"/>
              </a:pPr>
              <a:endParaRPr lang="en-US" altLang="ja-JP" dirty="0" smtClean="0">
                <a:cs typeface="Arial" pitchFamily="34" charset="0"/>
                <a:sym typeface="Wingdings" pitchFamily="2" charset="2"/>
              </a:endParaRPr>
            </a:p>
            <a:p>
              <a:pPr marL="457200" indent="-457200" algn="ctr">
                <a:buAutoNum type="arabicParenBoth"/>
              </a:pPr>
              <a:endParaRPr lang="en-US" altLang="ja-JP" dirty="0" smtClean="0">
                <a:cs typeface="Arial" pitchFamily="34" charset="0"/>
                <a:sym typeface="Wingdings" pitchFamily="2" charset="2"/>
              </a:endParaRPr>
            </a:p>
            <a:p>
              <a:pPr marL="457200" indent="-457200" algn="ctr">
                <a:buAutoNum type="arabicParenBoth"/>
              </a:pPr>
              <a:endParaRPr lang="en-US" altLang="ja-JP" dirty="0" smtClean="0">
                <a:cs typeface="Arial" pitchFamily="34" charset="0"/>
                <a:sym typeface="Wingdings" pitchFamily="2" charset="2"/>
              </a:endParaRPr>
            </a:p>
            <a:p>
              <a:pPr marL="457200" indent="-457200" algn="ctr">
                <a:buAutoNum type="arabicParenBoth"/>
              </a:pPr>
              <a:endParaRPr lang="en-US" altLang="ja-JP" dirty="0" smtClean="0"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467544" y="4193704"/>
              <a:ext cx="84249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solidFill>
                    <a:srgbClr val="FF0000"/>
                  </a:solidFill>
                </a:rPr>
                <a:t>研究が進んでいるのは</a:t>
              </a:r>
              <a:r>
                <a:rPr lang="en-US" altLang="ja-JP" dirty="0" smtClean="0">
                  <a:solidFill>
                    <a:srgbClr val="FF0000"/>
                  </a:solidFill>
                </a:rPr>
                <a:t>H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のみ．</a:t>
              </a:r>
              <a:r>
                <a:rPr lang="en-US" altLang="ja-JP" dirty="0" smtClean="0">
                  <a:solidFill>
                    <a:srgbClr val="FF0000"/>
                  </a:solidFill>
                </a:rPr>
                <a:t>S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（固体硫黄），</a:t>
              </a:r>
              <a:r>
                <a:rPr lang="en-US" altLang="ja-JP" dirty="0" smtClean="0">
                  <a:solidFill>
                    <a:srgbClr val="FF0000"/>
                  </a:solidFill>
                </a:rPr>
                <a:t>C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（煤）の化学は，ほとんど進んでいない．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0" y="5949280"/>
              <a:ext cx="9144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solidFill>
                    <a:srgbClr val="FF0000"/>
                  </a:solidFill>
                </a:rPr>
                <a:t>原始惑星系円盤における独特な星間塵の表面科学？</a:t>
              </a:r>
              <a:endParaRPr kumimoji="1" lang="en-US" altLang="ja-JP" sz="24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ja-JP" altLang="en-US" dirty="0" smtClean="0">
                  <a:solidFill>
                    <a:srgbClr val="FF0000"/>
                  </a:solidFill>
                </a:rPr>
                <a:t>炭素質物質．鉱物の触媒効果？　光化学？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0" y="5445224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altLang="ja-JP" dirty="0" smtClean="0">
                  <a:cs typeface="Arial" pitchFamily="34" charset="0"/>
                </a:rPr>
                <a:t>(3) </a:t>
              </a:r>
              <a:r>
                <a:rPr lang="ja-JP" altLang="en-US" dirty="0" smtClean="0">
                  <a:cs typeface="Arial" pitchFamily="34" charset="0"/>
                </a:rPr>
                <a:t> 量子トンネル効果に由来する大きな速度論的同位体効果</a:t>
              </a:r>
              <a:endParaRPr lang="en-US" altLang="ja-JP" dirty="0" smtClean="0">
                <a:cs typeface="Arial" pitchFamily="34" charset="0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0" y="4797152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kumimoji="0" lang="en-US" altLang="ja-JP" dirty="0" smtClean="0">
                  <a:cs typeface="Arial" pitchFamily="34" charset="0"/>
                  <a:sym typeface="Wingdings" pitchFamily="2" charset="2"/>
                </a:rPr>
                <a:t>(2) </a:t>
              </a:r>
              <a:r>
                <a:rPr kumimoji="0" lang="ja-JP" altLang="en-US" dirty="0" smtClean="0">
                  <a:cs typeface="Arial" pitchFamily="34" charset="0"/>
                  <a:sym typeface="Wingdings" pitchFamily="2" charset="2"/>
                </a:rPr>
                <a:t>量子トンネル効果によって化学反応が進む．</a:t>
              </a:r>
              <a:endParaRPr kumimoji="0" lang="en-US" altLang="ja-JP" dirty="0" smtClean="0">
                <a:cs typeface="Arial" pitchFamily="34" charset="0"/>
                <a:sym typeface="Wingdings" pitchFamily="2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820" name="Group 132"/>
          <p:cNvGraphicFramePr>
            <a:graphicFrameLocks noGrp="1"/>
          </p:cNvGraphicFramePr>
          <p:nvPr>
            <p:ph sz="half" idx="2"/>
          </p:nvPr>
        </p:nvGraphicFramePr>
        <p:xfrm>
          <a:off x="3589610" y="836712"/>
          <a:ext cx="5554390" cy="3232810"/>
        </p:xfrm>
        <a:graphic>
          <a:graphicData uri="http://schemas.openxmlformats.org/drawingml/2006/table">
            <a:tbl>
              <a:tblPr/>
              <a:tblGrid>
                <a:gridCol w="1498166"/>
                <a:gridCol w="4056224"/>
              </a:tblGrid>
              <a:tr h="43795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星間分子雲の環境</a:t>
                      </a:r>
                      <a:endParaRPr kumimoji="1"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大きさ</a:t>
                      </a:r>
                      <a:endParaRPr kumimoji="1" lang="ja-JP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50" charset="-128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sym typeface="Symbol" pitchFamily="18" charset="2"/>
                        </a:rPr>
                        <a:t>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0.3 </a:t>
                      </a: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光年　（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3 </a:t>
                      </a: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兆キロメートル）</a:t>
                      </a:r>
                      <a:endParaRPr kumimoji="1" lang="en-US" altLang="ja-JP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50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=</a:t>
                      </a: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太陽・地球間距離の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2 </a:t>
                      </a: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万倍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密度 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(</a:t>
                      </a:r>
                      <a:r>
                        <a:rPr kumimoji="1" lang="en-US" altLang="ja-JP" sz="1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n</a:t>
                      </a:r>
                      <a:r>
                        <a:rPr kumimoji="1" lang="en-US" altLang="ja-JP" sz="1800" b="0" i="0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H</a:t>
                      </a:r>
                      <a:r>
                        <a:rPr kumimoji="1" lang="ja-JP" altLang="en-US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ja-JP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+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ja-JP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H2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)</a:t>
                      </a:r>
                      <a:endParaRPr kumimoji="1" lang="en-US" altLang="ja-JP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50" charset="-128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H</a:t>
                      </a:r>
                      <a:r>
                        <a:rPr kumimoji="1" lang="en-US" altLang="ja-JP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2</a:t>
                      </a: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の密度：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10</a:t>
                      </a:r>
                      <a:r>
                        <a:rPr kumimoji="1" lang="en-US" altLang="ja-JP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3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 - 10</a:t>
                      </a:r>
                      <a:r>
                        <a:rPr kumimoji="1" lang="en-US" altLang="ja-JP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6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 cm</a:t>
                      </a:r>
                      <a:r>
                        <a:rPr kumimoji="1" lang="en-US" altLang="ja-JP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-3</a:t>
                      </a:r>
                      <a:r>
                        <a:rPr kumimoji="1" lang="ja-JP" alt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　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(</a:t>
                      </a: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真空度にすると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10</a:t>
                      </a:r>
                      <a:r>
                        <a:rPr kumimoji="1" lang="en-US" altLang="ja-JP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-12 </a:t>
                      </a:r>
                      <a:r>
                        <a:rPr kumimoji="1" lang="en-US" altLang="ja-JP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  <a:sym typeface="Symbol" pitchFamily="18" charset="2"/>
                        </a:rPr>
                        <a:t></a:t>
                      </a:r>
                      <a:r>
                        <a:rPr kumimoji="1" lang="en-US" altLang="ja-JP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 -9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 Pa)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6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温度</a:t>
                      </a:r>
                      <a:endParaRPr kumimoji="1" lang="ja-JP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50" charset="-128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</a:rPr>
                        <a:t>10 - 100 K</a:t>
                      </a:r>
                      <a:endParaRPr kumimoji="1" lang="en-US" altLang="ja-JP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ＭＳ Ｐゴシック" pitchFamily="50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7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寿命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  <a:sym typeface="Symbol" pitchFamily="18" charset="2"/>
                        </a:rPr>
                        <a:t>10</a:t>
                      </a:r>
                      <a:r>
                        <a:rPr kumimoji="1" lang="en-US" altLang="ja-JP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  <a:sym typeface="Symbol" pitchFamily="18" charset="2"/>
                        </a:rPr>
                        <a:t>6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  <a:sym typeface="Symbol" pitchFamily="18" charset="2"/>
                        </a:rPr>
                        <a:t> – 10</a:t>
                      </a:r>
                      <a:r>
                        <a:rPr kumimoji="1" lang="en-US" altLang="ja-JP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  <a:sym typeface="Symbol" pitchFamily="18" charset="2"/>
                        </a:rPr>
                        <a:t>7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  <a:cs typeface="Times New Roman" pitchFamily="18" charset="0"/>
                          <a:sym typeface="Symbol" pitchFamily="18" charset="2"/>
                        </a:rPr>
                        <a:t> years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星間塵</a:t>
                      </a:r>
                      <a:endParaRPr kumimoji="1" lang="en-US" altLang="ja-JP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50" charset="-128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latin typeface="+mn-lt"/>
                        </a:rPr>
                        <a:t>10</a:t>
                      </a:r>
                      <a:r>
                        <a:rPr lang="en-US" altLang="ja-JP" sz="1800" baseline="30000" dirty="0" smtClean="0">
                          <a:latin typeface="+mn-lt"/>
                        </a:rPr>
                        <a:t>-9</a:t>
                      </a:r>
                      <a:r>
                        <a:rPr lang="en-US" altLang="ja-JP" sz="1800" dirty="0" smtClean="0">
                          <a:latin typeface="+mn-lt"/>
                        </a:rPr>
                        <a:t> cm</a:t>
                      </a:r>
                      <a:r>
                        <a:rPr lang="en-US" altLang="ja-JP" sz="1800" baseline="30000" dirty="0" smtClean="0">
                          <a:latin typeface="+mn-lt"/>
                        </a:rPr>
                        <a:t>-3</a:t>
                      </a:r>
                      <a:r>
                        <a:rPr lang="ja-JP" altLang="en-US" sz="1800" baseline="30000" dirty="0" smtClean="0">
                          <a:latin typeface="+mn-lt"/>
                        </a:rPr>
                        <a:t>　</a:t>
                      </a:r>
                      <a:r>
                        <a:rPr lang="ja-JP" altLang="en-US" sz="1800" baseline="0" dirty="0" smtClean="0">
                          <a:latin typeface="+mn-lt"/>
                        </a:rPr>
                        <a:t>質量にして</a:t>
                      </a:r>
                      <a:r>
                        <a:rPr lang="en-US" altLang="ja-JP" sz="1800" baseline="0" dirty="0" smtClean="0">
                          <a:latin typeface="+mn-lt"/>
                        </a:rPr>
                        <a:t>1 %</a:t>
                      </a:r>
                      <a:endParaRPr lang="en-US" altLang="ja-JP" sz="1800" baseline="30000" dirty="0" smtClean="0"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930" name="Text Box 129"/>
          <p:cNvSpPr txBox="1">
            <a:spLocks noChangeArrowheads="1"/>
          </p:cNvSpPr>
          <p:nvPr/>
        </p:nvSpPr>
        <p:spPr bwMode="auto">
          <a:xfrm>
            <a:off x="0" y="44624"/>
            <a:ext cx="9144000" cy="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2000" dirty="0" smtClean="0"/>
              <a:t>星間分子雲：星や惑星系が誕生する場</a:t>
            </a:r>
            <a:endParaRPr lang="en-US" sz="2000" dirty="0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1" y="548680"/>
            <a:ext cx="3014037" cy="326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正方形/長方形 32"/>
          <p:cNvSpPr/>
          <p:nvPr/>
        </p:nvSpPr>
        <p:spPr>
          <a:xfrm>
            <a:off x="0" y="587901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およそ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</a:rPr>
              <a:t>150-</a:t>
            </a:r>
            <a:r>
              <a:rPr lang="en-US" dirty="0" smtClean="0">
                <a:solidFill>
                  <a:srgbClr val="FF0000"/>
                </a:solidFill>
              </a:rPr>
              <a:t>200 </a:t>
            </a:r>
            <a:r>
              <a:rPr lang="ja-JP" altLang="en-US" dirty="0" smtClean="0">
                <a:solidFill>
                  <a:srgbClr val="FF0000"/>
                </a:solidFill>
              </a:rPr>
              <a:t>種類の分子が星間空間で発見されている！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, CO, O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, 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O, NH</a:t>
            </a:r>
            <a:r>
              <a:rPr lang="en-US" baseline="-25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, 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CO, CH</a:t>
            </a:r>
            <a:r>
              <a:rPr lang="en-US" baseline="-25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OH, HCOOH…</a:t>
            </a:r>
            <a:r>
              <a:rPr lang="ja-JP" altLang="en-US" dirty="0" smtClean="0">
                <a:solidFill>
                  <a:srgbClr val="FF0000"/>
                </a:solidFill>
              </a:rPr>
              <a:t>フラーレン </a:t>
            </a:r>
            <a:r>
              <a:rPr lang="en-US" altLang="ja-JP" dirty="0" smtClean="0">
                <a:solidFill>
                  <a:srgbClr val="FF0000"/>
                </a:solidFill>
              </a:rPr>
              <a:t>(C</a:t>
            </a:r>
            <a:r>
              <a:rPr lang="en-US" altLang="ja-JP" baseline="-25000" dirty="0" smtClean="0">
                <a:solidFill>
                  <a:srgbClr val="FF0000"/>
                </a:solidFill>
              </a:rPr>
              <a:t>60</a:t>
            </a:r>
            <a:r>
              <a:rPr lang="en-US" altLang="ja-JP" dirty="0" smtClean="0">
                <a:solidFill>
                  <a:srgbClr val="FF0000"/>
                </a:solidFill>
              </a:rPr>
              <a:t>) </a:t>
            </a:r>
            <a:r>
              <a:rPr lang="ja-JP" altLang="en-US" dirty="0" smtClean="0">
                <a:solidFill>
                  <a:srgbClr val="FF0000"/>
                </a:solidFill>
              </a:rPr>
              <a:t>なども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0" y="450912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00FF"/>
                </a:solidFill>
                <a:sym typeface="Wingdings" pitchFamily="2" charset="2"/>
              </a:rPr>
              <a:t>宇宙空間では高濃度な領域しかし非常に低温低圧な環境．</a:t>
            </a:r>
            <a:endParaRPr lang="en-US" altLang="ja-JP" dirty="0" smtClean="0">
              <a:solidFill>
                <a:srgbClr val="0000FF"/>
              </a:solidFill>
              <a:sym typeface="Wingdings" pitchFamily="2" charset="2"/>
            </a:endParaRPr>
          </a:p>
          <a:p>
            <a:pPr algn="ctr"/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熱活性型の反応はおこりにくい．反応のバリアはおよそ</a:t>
            </a:r>
            <a:r>
              <a:rPr lang="en-US" altLang="ja-JP" dirty="0" smtClean="0">
                <a:solidFill>
                  <a:srgbClr val="0000FF"/>
                </a:solidFill>
                <a:cs typeface="Arial" pitchFamily="34" charset="0"/>
              </a:rPr>
              <a:t>2000 K</a:t>
            </a:r>
            <a:r>
              <a:rPr lang="ja-JP" altLang="en-US" dirty="0" err="1" smtClean="0">
                <a:solidFill>
                  <a:srgbClr val="0000FF"/>
                </a:solidFill>
                <a:cs typeface="Arial" pitchFamily="34" charset="0"/>
              </a:rPr>
              <a:t>．</a:t>
            </a:r>
            <a:endParaRPr lang="en-US" altLang="ja-JP" dirty="0" smtClean="0">
              <a:solidFill>
                <a:srgbClr val="0000FF"/>
              </a:solidFill>
              <a:cs typeface="Arial" pitchFamily="34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0" y="3861048"/>
            <a:ext cx="35638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/>
              <a:t>オリオン座の馬頭星雲</a:t>
            </a:r>
            <a:endParaRPr lang="en-US" altLang="ja-JP" dirty="0" smtClean="0"/>
          </a:p>
          <a:p>
            <a:pPr algn="ctr"/>
            <a:r>
              <a:rPr lang="ja-JP" altLang="en-US" sz="1200" dirty="0" smtClean="0"/>
              <a:t>（</a:t>
            </a:r>
            <a:r>
              <a:rPr lang="en-US" sz="1200" dirty="0" smtClean="0"/>
              <a:t>Credit and copyright: N. A. Sharp/NOAO/AURA/NSF.</a:t>
            </a:r>
            <a:r>
              <a:rPr lang="ja-JP" altLang="en-US" sz="1200" dirty="0" smtClean="0"/>
              <a:t>）</a:t>
            </a:r>
            <a:endParaRPr lang="en-US" sz="1200" dirty="0"/>
          </a:p>
        </p:txBody>
      </p:sp>
      <p:sp>
        <p:nvSpPr>
          <p:cNvPr id="36" name="上下矢印 35"/>
          <p:cNvSpPr/>
          <p:nvPr/>
        </p:nvSpPr>
        <p:spPr>
          <a:xfrm>
            <a:off x="4355976" y="5230941"/>
            <a:ext cx="288032" cy="576064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2546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/>
            <a:r>
              <a:rPr lang="ja-JP" altLang="en-US" sz="2800" dirty="0" smtClean="0">
                <a:cs typeface="Arial" pitchFamily="34" charset="0"/>
              </a:rPr>
              <a:t>星間塵の表面反応</a:t>
            </a:r>
            <a:endParaRPr kumimoji="0" lang="en-US" altLang="ja-JP" sz="28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0" y="2917393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ja-JP" altLang="en-US" sz="2400" dirty="0" smtClean="0">
                <a:solidFill>
                  <a:srgbClr val="FF0000"/>
                </a:solidFill>
                <a:cs typeface="Arial" pitchFamily="34" charset="0"/>
              </a:rPr>
              <a:t>量子トンネル効果ですすむ表面反応</a:t>
            </a:r>
            <a:endParaRPr lang="en-US" altLang="ja-JP" sz="2400" dirty="0" smtClean="0">
              <a:solidFill>
                <a:srgbClr val="FF0000"/>
              </a:solidFill>
              <a:cs typeface="Arial" pitchFamily="34" charset="0"/>
            </a:endParaRPr>
          </a:p>
          <a:p>
            <a:pPr marL="457200" indent="-457200" algn="ctr">
              <a:buAutoNum type="arabicParenBoth"/>
            </a:pPr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  <a:sym typeface="Wingdings" pitchFamily="2" charset="2"/>
              </a:rPr>
              <a:t>水素などの軽い原子も星間塵表面にファンデルワールス力で吸着できる（物理吸着）</a:t>
            </a:r>
            <a:endParaRPr lang="en-US" altLang="ja-JP" dirty="0" smtClean="0">
              <a:solidFill>
                <a:srgbClr val="0000FF"/>
              </a:solidFill>
              <a:cs typeface="Arial" pitchFamily="34" charset="0"/>
              <a:sym typeface="Wingdings" pitchFamily="2" charset="2"/>
            </a:endParaRPr>
          </a:p>
          <a:p>
            <a:pPr algn="ctr" defTabSz="914400"/>
            <a:r>
              <a:rPr kumimoji="0" lang="en-US" altLang="ja-JP" dirty="0" smtClean="0">
                <a:solidFill>
                  <a:srgbClr val="0000FF"/>
                </a:solidFill>
                <a:cs typeface="Arial" pitchFamily="34" charset="0"/>
                <a:sym typeface="Wingdings" pitchFamily="2" charset="2"/>
              </a:rPr>
              <a:t>(2) </a:t>
            </a:r>
            <a:r>
              <a:rPr kumimoji="0" lang="ja-JP" altLang="en-US" dirty="0" smtClean="0">
                <a:solidFill>
                  <a:srgbClr val="0000FF"/>
                </a:solidFill>
                <a:cs typeface="Arial" pitchFamily="34" charset="0"/>
                <a:sym typeface="Wingdings" pitchFamily="2" charset="2"/>
              </a:rPr>
              <a:t>水素の量子トンネル効果によって化学反応が進む．</a:t>
            </a:r>
            <a:endParaRPr kumimoji="0" lang="en-US" altLang="ja-JP" dirty="0" smtClean="0">
              <a:solidFill>
                <a:srgbClr val="0000FF"/>
              </a:solidFill>
              <a:cs typeface="Arial" pitchFamily="34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07504" y="827420"/>
            <a:ext cx="3419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0" lang="en-US" dirty="0" smtClean="0">
                <a:solidFill>
                  <a:prstClr val="black"/>
                </a:solidFill>
                <a:cs typeface="Arial" pitchFamily="34" charset="0"/>
              </a:rPr>
              <a:t>Interstellar molecular clouds</a:t>
            </a:r>
          </a:p>
          <a:p>
            <a:pPr defTabSz="914400"/>
            <a:r>
              <a:rPr kumimoji="0" lang="en-US" dirty="0" smtClean="0">
                <a:solidFill>
                  <a:prstClr val="black"/>
                </a:solidFill>
                <a:cs typeface="Arial" pitchFamily="34" charset="0"/>
              </a:rPr>
              <a:t>(The birthplaces of stars)</a:t>
            </a:r>
          </a:p>
          <a:p>
            <a:pPr defTabSz="914400"/>
            <a:r>
              <a:rPr kumimoji="0" lang="en-US" dirty="0" smtClean="0">
                <a:solidFill>
                  <a:srgbClr val="0000FF"/>
                </a:solidFill>
                <a:cs typeface="Arial" pitchFamily="34" charset="0"/>
              </a:rPr>
              <a:t>Temp.	 ≥ 10 K</a:t>
            </a:r>
          </a:p>
          <a:p>
            <a:pPr defTabSz="914400"/>
            <a:r>
              <a:rPr kumimoji="0" lang="en-US" dirty="0" smtClean="0">
                <a:solidFill>
                  <a:srgbClr val="0000FF"/>
                </a:solidFill>
                <a:cs typeface="Arial" pitchFamily="34" charset="0"/>
              </a:rPr>
              <a:t>Density 	10</a:t>
            </a:r>
            <a:r>
              <a:rPr kumimoji="0" lang="en-US" baseline="30000" dirty="0" smtClean="0">
                <a:solidFill>
                  <a:srgbClr val="0000FF"/>
                </a:solidFill>
                <a:cs typeface="Arial" pitchFamily="34" charset="0"/>
              </a:rPr>
              <a:t>4</a:t>
            </a:r>
            <a:r>
              <a:rPr kumimoji="0" lang="en-US" dirty="0" smtClean="0">
                <a:solidFill>
                  <a:srgbClr val="0000FF"/>
                </a:solidFill>
                <a:cs typeface="Arial" pitchFamily="34" charset="0"/>
              </a:rPr>
              <a:t> H</a:t>
            </a:r>
            <a:r>
              <a:rPr kumimoji="0" lang="en-US" baseline="-25000" dirty="0" smtClean="0">
                <a:solidFill>
                  <a:srgbClr val="0000FF"/>
                </a:solidFill>
                <a:cs typeface="Arial" pitchFamily="34" charset="0"/>
              </a:rPr>
              <a:t>2</a:t>
            </a:r>
            <a:r>
              <a:rPr kumimoji="0" lang="en-US" dirty="0" smtClean="0">
                <a:solidFill>
                  <a:srgbClr val="0000FF"/>
                </a:solidFill>
                <a:cs typeface="Arial" pitchFamily="34" charset="0"/>
              </a:rPr>
              <a:t> molecules cm</a:t>
            </a:r>
            <a:r>
              <a:rPr kumimoji="0" lang="en-US" baseline="30000" dirty="0" smtClean="0">
                <a:solidFill>
                  <a:srgbClr val="0000FF"/>
                </a:solidFill>
                <a:cs typeface="Arial" pitchFamily="34" charset="0"/>
              </a:rPr>
              <a:t>-3</a:t>
            </a:r>
          </a:p>
          <a:p>
            <a:pPr defTabSz="914400"/>
            <a:r>
              <a:rPr lang="ja-JP" altLang="en-US" dirty="0" smtClean="0">
                <a:solidFill>
                  <a:srgbClr val="0000FF"/>
                </a:solidFill>
                <a:cs typeface="Arial" pitchFamily="34" charset="0"/>
              </a:rPr>
              <a:t>熱活性型の反応はおこりにくい．</a:t>
            </a:r>
            <a:endParaRPr lang="en-US" altLang="ja-JP" dirty="0" smtClean="0">
              <a:solidFill>
                <a:srgbClr val="0000FF"/>
              </a:solidFill>
              <a:cs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9384" y="755412"/>
            <a:ext cx="5472608" cy="158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3131840" y="2411596"/>
            <a:ext cx="291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0" lang="en-US" dirty="0" smtClean="0">
                <a:solidFill>
                  <a:prstClr val="black"/>
                </a:solidFill>
                <a:cs typeface="Arial" pitchFamily="34" charset="0"/>
              </a:rPr>
              <a:t>Interstellar molecular cloud</a:t>
            </a:r>
            <a:endParaRPr kumimoji="0" lang="en-US" dirty="0">
              <a:solidFill>
                <a:srgbClr val="0000FF"/>
              </a:solidFill>
              <a:cs typeface="Arial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12160" y="2402304"/>
            <a:ext cx="30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0" lang="en-US" dirty="0" smtClean="0">
                <a:solidFill>
                  <a:prstClr val="black"/>
                </a:solidFill>
                <a:cs typeface="Arial" pitchFamily="34" charset="0"/>
              </a:rPr>
              <a:t>Proto-planetary disk</a:t>
            </a:r>
          </a:p>
        </p:txBody>
      </p:sp>
      <p:grpSp>
        <p:nvGrpSpPr>
          <p:cNvPr id="2" name="グループ化 34"/>
          <p:cNvGrpSpPr/>
          <p:nvPr/>
        </p:nvGrpSpPr>
        <p:grpSpPr>
          <a:xfrm>
            <a:off x="511550" y="4109010"/>
            <a:ext cx="7769370" cy="2632358"/>
            <a:chOff x="1360240" y="4688522"/>
            <a:chExt cx="7769370" cy="2632358"/>
          </a:xfrm>
        </p:grpSpPr>
        <p:pic>
          <p:nvPicPr>
            <p:cNvPr id="43" name="Picture 2" descr="D:\羽馬\157nm氷光脱離\プレスリリース\彗星TH]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92888" y="5016624"/>
              <a:ext cx="1936722" cy="2108452"/>
            </a:xfrm>
            <a:prstGeom prst="rect">
              <a:avLst/>
            </a:prstGeom>
            <a:noFill/>
          </p:spPr>
        </p:pic>
        <p:sp>
          <p:nvSpPr>
            <p:cNvPr id="44" name="右矢印 43"/>
            <p:cNvSpPr/>
            <p:nvPr/>
          </p:nvSpPr>
          <p:spPr>
            <a:xfrm>
              <a:off x="3257849" y="5705926"/>
              <a:ext cx="504056" cy="2880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グループ化 48"/>
            <p:cNvGrpSpPr/>
            <p:nvPr/>
          </p:nvGrpSpPr>
          <p:grpSpPr>
            <a:xfrm>
              <a:off x="1360240" y="5447966"/>
              <a:ext cx="2260645" cy="710746"/>
              <a:chOff x="2025523" y="4787572"/>
              <a:chExt cx="1440160" cy="452786"/>
            </a:xfrm>
          </p:grpSpPr>
          <p:sp>
            <p:nvSpPr>
              <p:cNvPr id="68" name="円/楕円 67"/>
              <p:cNvSpPr/>
              <p:nvPr/>
            </p:nvSpPr>
            <p:spPr>
              <a:xfrm>
                <a:off x="2356794" y="4787572"/>
                <a:ext cx="778195" cy="452786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9" name="テキスト ボックス 68"/>
              <p:cNvSpPr txBox="1"/>
              <p:nvPr/>
            </p:nvSpPr>
            <p:spPr>
              <a:xfrm>
                <a:off x="2025523" y="4885364"/>
                <a:ext cx="1440160" cy="25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0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星間塵</a:t>
                </a:r>
                <a:endParaRPr lang="ja-JP" altLang="en-US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" name="グループ化 93"/>
            <p:cNvGrpSpPr/>
            <p:nvPr/>
          </p:nvGrpSpPr>
          <p:grpSpPr>
            <a:xfrm>
              <a:off x="3893221" y="5161800"/>
              <a:ext cx="2376264" cy="1382611"/>
              <a:chOff x="3418256" y="5018745"/>
              <a:chExt cx="1513816" cy="880802"/>
            </a:xfrm>
          </p:grpSpPr>
          <p:grpSp>
            <p:nvGrpSpPr>
              <p:cNvPr id="5" name="グループ化 44"/>
              <p:cNvGrpSpPr/>
              <p:nvPr/>
            </p:nvGrpSpPr>
            <p:grpSpPr>
              <a:xfrm>
                <a:off x="3418256" y="5018745"/>
                <a:ext cx="1513816" cy="880802"/>
                <a:chOff x="1043608" y="5495316"/>
                <a:chExt cx="1944215" cy="1014374"/>
              </a:xfrm>
            </p:grpSpPr>
            <p:sp>
              <p:nvSpPr>
                <p:cNvPr id="66" name="円/楕円 65"/>
                <p:cNvSpPr/>
                <p:nvPr/>
              </p:nvSpPr>
              <p:spPr>
                <a:xfrm>
                  <a:off x="1043608" y="5495316"/>
                  <a:ext cx="1944215" cy="1014374"/>
                </a:xfrm>
                <a:prstGeom prst="ellipse">
                  <a:avLst/>
                </a:prstGeom>
                <a:gradFill>
                  <a:gsLst>
                    <a:gs pos="60000">
                      <a:srgbClr val="33CCFF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7" name="円/楕円 66"/>
                <p:cNvSpPr/>
                <p:nvPr/>
              </p:nvSpPr>
              <p:spPr>
                <a:xfrm>
                  <a:off x="1529974" y="5726654"/>
                  <a:ext cx="999445" cy="52145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65" name="テキスト ボックス 64"/>
              <p:cNvSpPr txBox="1"/>
              <p:nvPr/>
            </p:nvSpPr>
            <p:spPr>
              <a:xfrm>
                <a:off x="3777150" y="5313592"/>
                <a:ext cx="825718" cy="25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0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星間塵</a:t>
                </a:r>
                <a:endParaRPr lang="en-US" altLang="ja-JP" sz="2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7" name="テキスト ボックス 46"/>
            <p:cNvSpPr txBox="1"/>
            <p:nvPr/>
          </p:nvSpPr>
          <p:spPr>
            <a:xfrm>
              <a:off x="3376464" y="4688522"/>
              <a:ext cx="3744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 smtClean="0">
                  <a:latin typeface="Arial" pitchFamily="34" charset="0"/>
                  <a:cs typeface="Arial" pitchFamily="34" charset="0"/>
                </a:rPr>
                <a:t>H</a:t>
              </a:r>
              <a:r>
                <a:rPr lang="en-US" altLang="ja-JP" sz="20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altLang="ja-JP" sz="2000" dirty="0" smtClean="0">
                  <a:latin typeface="Arial" pitchFamily="34" charset="0"/>
                  <a:cs typeface="Arial" pitchFamily="34" charset="0"/>
                </a:rPr>
                <a:t>O, CO</a:t>
              </a:r>
              <a:r>
                <a:rPr lang="en-US" altLang="ja-JP" sz="2000" baseline="-25000" dirty="0" smtClean="0"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altLang="ja-JP" sz="2000" dirty="0" smtClean="0">
                  <a:latin typeface="Arial" pitchFamily="34" charset="0"/>
                  <a:cs typeface="Arial" pitchFamily="34" charset="0"/>
                </a:rPr>
                <a:t>, NH</a:t>
              </a:r>
              <a:r>
                <a:rPr lang="en-US" altLang="ja-JP" sz="2000" baseline="-25000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altLang="ja-JP" sz="2000" dirty="0" smtClean="0">
                  <a:latin typeface="Arial" pitchFamily="34" charset="0"/>
                  <a:cs typeface="Arial" pitchFamily="34" charset="0"/>
                </a:rPr>
                <a:t>, CH</a:t>
              </a:r>
              <a:r>
                <a:rPr lang="en-US" altLang="ja-JP" sz="2000" baseline="-25000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altLang="ja-JP" sz="2000" dirty="0" smtClean="0">
                  <a:latin typeface="Arial" pitchFamily="34" charset="0"/>
                  <a:cs typeface="Arial" pitchFamily="34" charset="0"/>
                </a:rPr>
                <a:t>OH </a:t>
              </a:r>
              <a:r>
                <a:rPr lang="ja-JP" altLang="en-US" sz="2000" dirty="0" smtClean="0">
                  <a:latin typeface="Arial" pitchFamily="34" charset="0"/>
                  <a:cs typeface="Arial" pitchFamily="34" charset="0"/>
                </a:rPr>
                <a:t>など</a:t>
              </a:r>
              <a:r>
                <a:rPr lang="en-US" altLang="ja-JP" sz="2000" dirty="0" smtClean="0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grpSp>
          <p:nvGrpSpPr>
            <p:cNvPr id="6" name="グループ化 108"/>
            <p:cNvGrpSpPr/>
            <p:nvPr/>
          </p:nvGrpSpPr>
          <p:grpSpPr>
            <a:xfrm>
              <a:off x="1504256" y="5160640"/>
              <a:ext cx="484332" cy="562722"/>
              <a:chOff x="526850" y="3963834"/>
              <a:chExt cx="484332" cy="562722"/>
            </a:xfrm>
          </p:grpSpPr>
          <p:sp>
            <p:nvSpPr>
              <p:cNvPr id="62" name="円/楕円 61"/>
              <p:cNvSpPr/>
              <p:nvPr/>
            </p:nvSpPr>
            <p:spPr>
              <a:xfrm>
                <a:off x="791616" y="4306990"/>
                <a:ext cx="219566" cy="219566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rgbClr val="000099"/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3" name="テキスト ボックス 62"/>
              <p:cNvSpPr txBox="1"/>
              <p:nvPr/>
            </p:nvSpPr>
            <p:spPr>
              <a:xfrm>
                <a:off x="526850" y="3963834"/>
                <a:ext cx="4605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 smtClean="0">
                    <a:latin typeface="Arial" pitchFamily="34" charset="0"/>
                    <a:cs typeface="Arial" pitchFamily="34" charset="0"/>
                  </a:rPr>
                  <a:t>H</a:t>
                </a:r>
                <a:endParaRPr lang="ja-JP" alt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9" name="右矢印 48"/>
            <p:cNvSpPr/>
            <p:nvPr/>
          </p:nvSpPr>
          <p:spPr>
            <a:xfrm>
              <a:off x="6544816" y="5708238"/>
              <a:ext cx="504056" cy="2880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endParaRPr kumimoji="1" lang="ja-JP" altLang="en-US" dirty="0">
                <a:cs typeface="Arial" pitchFamily="34" charset="0"/>
              </a:endParaRPr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2800400" y="6024736"/>
              <a:ext cx="225050" cy="225051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cs typeface="Arial" pitchFamily="34" charset="0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2872408" y="608745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>
                  <a:cs typeface="Arial" pitchFamily="34" charset="0"/>
                </a:rPr>
                <a:t>N</a:t>
              </a:r>
              <a:endParaRPr kumimoji="1" lang="ja-JP" altLang="en-US" dirty="0">
                <a:cs typeface="Arial" pitchFamily="34" charset="0"/>
              </a:endParaRPr>
            </a:p>
          </p:txBody>
        </p:sp>
        <p:grpSp>
          <p:nvGrpSpPr>
            <p:cNvPr id="8" name="グループ化 55"/>
            <p:cNvGrpSpPr/>
            <p:nvPr/>
          </p:nvGrpSpPr>
          <p:grpSpPr>
            <a:xfrm>
              <a:off x="1936304" y="6106036"/>
              <a:ext cx="369066" cy="297059"/>
              <a:chOff x="1043608" y="3717032"/>
              <a:chExt cx="369066" cy="297059"/>
            </a:xfrm>
          </p:grpSpPr>
          <p:sp>
            <p:nvSpPr>
              <p:cNvPr id="60" name="円/楕円 59"/>
              <p:cNvSpPr/>
              <p:nvPr/>
            </p:nvSpPr>
            <p:spPr>
              <a:xfrm>
                <a:off x="1187624" y="3717032"/>
                <a:ext cx="225050" cy="225051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cs typeface="Arial" pitchFamily="34" charset="0"/>
                </a:endParaRPr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1043608" y="3789040"/>
                <a:ext cx="225050" cy="225051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cs typeface="Arial" pitchFamily="34" charset="0"/>
                </a:endParaRPr>
              </a:p>
            </p:txBody>
          </p:sp>
        </p:grpSp>
        <p:sp>
          <p:nvSpPr>
            <p:cNvPr id="53" name="テキスト ボックス 52"/>
            <p:cNvSpPr txBox="1"/>
            <p:nvPr/>
          </p:nvSpPr>
          <p:spPr>
            <a:xfrm>
              <a:off x="1864296" y="6312768"/>
              <a:ext cx="61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>
                  <a:cs typeface="Arial" pitchFamily="34" charset="0"/>
                </a:rPr>
                <a:t>CO</a:t>
              </a:r>
              <a:endParaRPr kumimoji="1" lang="ja-JP" altLang="en-US" dirty="0">
                <a:cs typeface="Arial" pitchFamily="34" charset="0"/>
              </a:endParaRPr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2872408" y="5385172"/>
              <a:ext cx="225050" cy="225051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cs typeface="Arial" pitchFamily="34" charset="0"/>
              </a:endParaRPr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2872408" y="5016624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>
                  <a:cs typeface="Arial" pitchFamily="34" charset="0"/>
                </a:rPr>
                <a:t>C</a:t>
              </a:r>
              <a:endParaRPr kumimoji="1" lang="ja-JP" altLang="en-US" dirty="0">
                <a:cs typeface="Arial" pitchFamily="34" charset="0"/>
              </a:endParaRPr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2224336" y="5232648"/>
              <a:ext cx="225050" cy="225051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cs typeface="Arial" pitchFamily="34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008312" y="486331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>
                  <a:cs typeface="Arial" pitchFamily="34" charset="0"/>
                </a:rPr>
                <a:t>O</a:t>
              </a:r>
              <a:endParaRPr kumimoji="1" lang="ja-JP" altLang="en-US" dirty="0">
                <a:cs typeface="Arial" pitchFamily="34" charset="0"/>
              </a:endParaRPr>
            </a:p>
          </p:txBody>
        </p:sp>
        <p:cxnSp>
          <p:nvCxnSpPr>
            <p:cNvPr id="58" name="直線矢印コネクタ 57"/>
            <p:cNvCxnSpPr/>
            <p:nvPr/>
          </p:nvCxnSpPr>
          <p:spPr>
            <a:xfrm>
              <a:off x="3890045" y="6744816"/>
              <a:ext cx="237626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テキスト ボックス 58"/>
            <p:cNvSpPr txBox="1"/>
            <p:nvPr/>
          </p:nvSpPr>
          <p:spPr>
            <a:xfrm>
              <a:off x="3890045" y="6920770"/>
              <a:ext cx="23762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 smtClean="0">
                  <a:latin typeface="Arial" pitchFamily="34" charset="0"/>
                  <a:cs typeface="Arial" pitchFamily="34" charset="0"/>
                </a:rPr>
                <a:t>0.1 </a:t>
              </a:r>
              <a:r>
                <a:rPr lang="en-US" altLang="ja-JP" sz="2000" dirty="0" smtClean="0">
                  <a:latin typeface="Arial" pitchFamily="34" charset="0"/>
                  <a:cs typeface="Arial" pitchFamily="34" charset="0"/>
                  <a:sym typeface="Symbol"/>
                </a:rPr>
                <a:t>m</a:t>
              </a:r>
              <a:endParaRPr lang="en-US" altLang="ja-JP" sz="2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70" name="Picture 4" descr="Cover image expans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1651" y="4797152"/>
            <a:ext cx="1280829" cy="16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3604" name="Object 4"/>
          <p:cNvGraphicFramePr>
            <a:graphicFrameLocks noChangeAspect="1"/>
          </p:cNvGraphicFramePr>
          <p:nvPr/>
        </p:nvGraphicFramePr>
        <p:xfrm>
          <a:off x="5580113" y="2420888"/>
          <a:ext cx="1914525" cy="788988"/>
        </p:xfrm>
        <a:graphic>
          <a:graphicData uri="http://schemas.openxmlformats.org/presentationml/2006/ole">
            <p:oleObj spid="_x0000_s1091586" name="数式" r:id="rId3" imgW="1041120" imgH="431640" progId="Equation.3">
              <p:embed/>
            </p:oleObj>
          </a:graphicData>
        </a:graphic>
      </p:graphicFrame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0" y="260648"/>
            <a:ext cx="5004048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ja-JP" altLang="en-US" sz="2000" dirty="0" smtClean="0">
                <a:latin typeface="Arial" pitchFamily="34" charset="0"/>
                <a:cs typeface="Arial" pitchFamily="34" charset="0"/>
              </a:rPr>
              <a:t>水素などの軽い原子も，</a:t>
            </a:r>
            <a:endParaRPr lang="en-US" altLang="ja-JP" sz="20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ja-JP" altLang="en-US" sz="2000" dirty="0" smtClean="0">
                <a:latin typeface="Arial" pitchFamily="34" charset="0"/>
                <a:cs typeface="Arial" pitchFamily="34" charset="0"/>
              </a:rPr>
              <a:t>星間塵表面に吸着する（物理吸着）</a:t>
            </a:r>
            <a:endParaRPr lang="en-US" altLang="ja-JP" sz="2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グループ化 48"/>
          <p:cNvGrpSpPr/>
          <p:nvPr/>
        </p:nvGrpSpPr>
        <p:grpSpPr>
          <a:xfrm>
            <a:off x="5148064" y="464640"/>
            <a:ext cx="1440160" cy="452786"/>
            <a:chOff x="2033614" y="4787572"/>
            <a:chExt cx="1440160" cy="452786"/>
          </a:xfrm>
        </p:grpSpPr>
        <p:sp>
          <p:nvSpPr>
            <p:cNvPr id="39" name="円/楕円 38"/>
            <p:cNvSpPr/>
            <p:nvPr/>
          </p:nvSpPr>
          <p:spPr>
            <a:xfrm>
              <a:off x="2356794" y="4787572"/>
              <a:ext cx="778195" cy="45278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2033614" y="4863890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 smtClean="0">
                  <a:solidFill>
                    <a:schemeClr val="bg1"/>
                  </a:solidFill>
                  <a:cs typeface="Times New Roman" pitchFamily="18" charset="0"/>
                </a:rPr>
                <a:t>Silicate</a:t>
              </a:r>
              <a:endParaRPr lang="ja-JP" alt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3" name="グループ化 93"/>
          <p:cNvGrpSpPr/>
          <p:nvPr/>
        </p:nvGrpSpPr>
        <p:grpSpPr>
          <a:xfrm>
            <a:off x="7306656" y="263765"/>
            <a:ext cx="1513816" cy="880802"/>
            <a:chOff x="3418256" y="5018745"/>
            <a:chExt cx="1513816" cy="880802"/>
          </a:xfrm>
        </p:grpSpPr>
        <p:grpSp>
          <p:nvGrpSpPr>
            <p:cNvPr id="4" name="グループ化 44"/>
            <p:cNvGrpSpPr/>
            <p:nvPr/>
          </p:nvGrpSpPr>
          <p:grpSpPr>
            <a:xfrm>
              <a:off x="3418256" y="5018745"/>
              <a:ext cx="1513816" cy="880802"/>
              <a:chOff x="1043608" y="5495316"/>
              <a:chExt cx="1944215" cy="1014374"/>
            </a:xfrm>
          </p:grpSpPr>
          <p:sp>
            <p:nvSpPr>
              <p:cNvPr id="44" name="円/楕円 43"/>
              <p:cNvSpPr/>
              <p:nvPr/>
            </p:nvSpPr>
            <p:spPr>
              <a:xfrm>
                <a:off x="1043608" y="5495316"/>
                <a:ext cx="1944215" cy="1014374"/>
              </a:xfrm>
              <a:prstGeom prst="ellipse">
                <a:avLst/>
              </a:prstGeom>
              <a:gradFill>
                <a:gsLst>
                  <a:gs pos="50000">
                    <a:srgbClr val="66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1529974" y="5726654"/>
                <a:ext cx="999445" cy="52145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テキスト ボックス 42"/>
            <p:cNvSpPr txBox="1"/>
            <p:nvPr/>
          </p:nvSpPr>
          <p:spPr>
            <a:xfrm>
              <a:off x="3444746" y="5290660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 smtClean="0">
                  <a:solidFill>
                    <a:schemeClr val="bg1"/>
                  </a:solidFill>
                  <a:cs typeface="Times New Roman" pitchFamily="18" charset="0"/>
                </a:rPr>
                <a:t>Silicate</a:t>
              </a:r>
              <a:endParaRPr lang="ja-JP" alt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</p:grpSp>
      <p:sp>
        <p:nvSpPr>
          <p:cNvPr id="46" name="円/楕円 45"/>
          <p:cNvSpPr/>
          <p:nvPr/>
        </p:nvSpPr>
        <p:spPr>
          <a:xfrm>
            <a:off x="5580112" y="258197"/>
            <a:ext cx="225050" cy="225051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5364088" y="690245"/>
            <a:ext cx="166342" cy="16634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rgbClr val="000099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6156176" y="690245"/>
            <a:ext cx="225050" cy="225051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6012160" y="330205"/>
            <a:ext cx="225050" cy="22505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184032" y="388318"/>
            <a:ext cx="348928" cy="36933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ja-JP" dirty="0" smtClean="0">
                <a:cs typeface="Times New Roman" pitchFamily="18" charset="0"/>
              </a:rPr>
              <a:t>H</a:t>
            </a:r>
            <a:endParaRPr kumimoji="1" lang="ja-JP" altLang="en-US" dirty="0">
              <a:cs typeface="Times New Roman" pitchFamily="18" charset="0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436096" y="-38344"/>
            <a:ext cx="504056" cy="36933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ja-JP" dirty="0" smtClean="0">
                <a:cs typeface="Times New Roman" pitchFamily="18" charset="0"/>
              </a:rPr>
              <a:t>O</a:t>
            </a:r>
            <a:endParaRPr kumimoji="1" lang="ja-JP" altLang="en-US" dirty="0">
              <a:cs typeface="Times New Roman" pitchFamily="18" charset="0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940152" y="33665"/>
            <a:ext cx="504056" cy="36933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ja-JP" dirty="0" smtClean="0">
                <a:cs typeface="Times New Roman" pitchFamily="18" charset="0"/>
              </a:rPr>
              <a:t>C</a:t>
            </a:r>
            <a:endParaRPr kumimoji="1" lang="ja-JP" altLang="en-US" dirty="0">
              <a:cs typeface="Times New Roman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228184" y="618236"/>
            <a:ext cx="504056" cy="36933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ja-JP" dirty="0" smtClean="0">
                <a:cs typeface="Times New Roman" pitchFamily="18" charset="0"/>
              </a:rPr>
              <a:t>N</a:t>
            </a:r>
            <a:endParaRPr kumimoji="1" lang="ja-JP" altLang="en-US" dirty="0">
              <a:cs typeface="Times New Roman" pitchFamily="18" charset="0"/>
            </a:endParaRPr>
          </a:p>
        </p:txBody>
      </p:sp>
      <p:sp>
        <p:nvSpPr>
          <p:cNvPr id="54" name="右矢印 53"/>
          <p:cNvSpPr/>
          <p:nvPr/>
        </p:nvSpPr>
        <p:spPr>
          <a:xfrm>
            <a:off x="6631657" y="692697"/>
            <a:ext cx="504056" cy="720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kumimoji="1" lang="ja-JP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5" name="グループ化 55"/>
          <p:cNvGrpSpPr/>
          <p:nvPr/>
        </p:nvGrpSpPr>
        <p:grpSpPr>
          <a:xfrm>
            <a:off x="5652120" y="836713"/>
            <a:ext cx="369066" cy="297059"/>
            <a:chOff x="1043608" y="3717032"/>
            <a:chExt cx="369066" cy="297059"/>
          </a:xfrm>
        </p:grpSpPr>
        <p:sp>
          <p:nvSpPr>
            <p:cNvPr id="56" name="円/楕円 55"/>
            <p:cNvSpPr/>
            <p:nvPr/>
          </p:nvSpPr>
          <p:spPr>
            <a:xfrm>
              <a:off x="1187624" y="3717032"/>
              <a:ext cx="225050" cy="225051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043608" y="3789040"/>
              <a:ext cx="225050" cy="225051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100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8" name="テキスト ボックス 57"/>
          <p:cNvSpPr txBox="1"/>
          <p:nvPr/>
        </p:nvSpPr>
        <p:spPr>
          <a:xfrm>
            <a:off x="5580112" y="1043445"/>
            <a:ext cx="504056" cy="36933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ja-JP" dirty="0" smtClean="0">
                <a:cs typeface="Times New Roman" pitchFamily="18" charset="0"/>
              </a:rPr>
              <a:t>CO</a:t>
            </a:r>
            <a:endParaRPr kumimoji="1" lang="ja-JP" altLang="en-US" dirty="0">
              <a:cs typeface="Times New Roman" pitchFamily="18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0" y="1268760"/>
            <a:ext cx="9144000" cy="400099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FF0000"/>
                </a:solidFill>
                <a:cs typeface="Arial" pitchFamily="34" charset="0"/>
              </a:rPr>
              <a:t>At 10-50 K, volatile atoms (H, C, N and O) can “</a:t>
            </a:r>
            <a:r>
              <a:rPr lang="en-US" altLang="ja-JP" sz="2000" dirty="0" err="1" smtClean="0">
                <a:solidFill>
                  <a:srgbClr val="FF0000"/>
                </a:solidFill>
                <a:cs typeface="Arial" pitchFamily="34" charset="0"/>
              </a:rPr>
              <a:t>physisorb</a:t>
            </a:r>
            <a:r>
              <a:rPr lang="en-US" altLang="ja-JP" sz="2000" dirty="0" smtClean="0">
                <a:solidFill>
                  <a:srgbClr val="FF0000"/>
                </a:solidFill>
                <a:cs typeface="Arial" pitchFamily="34" charset="0"/>
              </a:rPr>
              <a:t>” on dust.</a:t>
            </a:r>
          </a:p>
        </p:txBody>
      </p:sp>
      <p:pic>
        <p:nvPicPr>
          <p:cNvPr id="79360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048" y="1848247"/>
            <a:ext cx="4032448" cy="129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テキスト ボックス 35"/>
          <p:cNvSpPr txBox="1"/>
          <p:nvPr/>
        </p:nvSpPr>
        <p:spPr>
          <a:xfrm>
            <a:off x="3923928" y="1700809"/>
            <a:ext cx="5220072" cy="64633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dirty="0" smtClean="0"/>
              <a:t>Van </a:t>
            </a:r>
            <a:r>
              <a:rPr lang="en-US" dirty="0" err="1" smtClean="0"/>
              <a:t>der</a:t>
            </a:r>
            <a:r>
              <a:rPr lang="en-US" dirty="0" smtClean="0"/>
              <a:t> Waals force between </a:t>
            </a:r>
          </a:p>
          <a:p>
            <a:pPr algn="ctr"/>
            <a:r>
              <a:rPr lang="en-US" dirty="0" smtClean="0"/>
              <a:t>H atom and water ice:</a:t>
            </a:r>
            <a:r>
              <a:rPr lang="ja-JP" altLang="en-US" dirty="0" smtClean="0"/>
              <a:t> </a:t>
            </a:r>
            <a:r>
              <a:rPr lang="en-US" i="1" dirty="0" smtClean="0"/>
              <a:t>E</a:t>
            </a:r>
            <a:r>
              <a:rPr lang="en-US" dirty="0" smtClean="0"/>
              <a:t> = 650 K (1 kcal mol</a:t>
            </a:r>
            <a:r>
              <a:rPr lang="en-US" baseline="30000" dirty="0" smtClean="0"/>
              <a:t>-1</a:t>
            </a:r>
            <a:r>
              <a:rPr lang="en-US" dirty="0" smtClean="0"/>
              <a:t>)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92088" y="3068960"/>
            <a:ext cx="3779912" cy="276989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r"/>
            <a:r>
              <a:rPr lang="en-US" sz="1200" dirty="0" smtClean="0"/>
              <a:t>Al-</a:t>
            </a:r>
            <a:r>
              <a:rPr lang="en-US" sz="1200" dirty="0" err="1" smtClean="0"/>
              <a:t>Halabi</a:t>
            </a:r>
            <a:r>
              <a:rPr lang="en-US" sz="1200" dirty="0" smtClean="0"/>
              <a:t> and van </a:t>
            </a:r>
            <a:r>
              <a:rPr lang="en-US" sz="1200" dirty="0" err="1" smtClean="0"/>
              <a:t>Dishoeck</a:t>
            </a:r>
            <a:r>
              <a:rPr lang="en-US" sz="1200" dirty="0" smtClean="0"/>
              <a:t>, MNRAS, 2007, 382, 1648.</a:t>
            </a:r>
            <a:endParaRPr lang="en-US" sz="1200" dirty="0"/>
          </a:p>
        </p:txBody>
      </p:sp>
      <p:graphicFrame>
        <p:nvGraphicFramePr>
          <p:cNvPr id="65" name="表 64"/>
          <p:cNvGraphicFramePr>
            <a:graphicFrameLocks noGrp="1"/>
          </p:cNvGraphicFramePr>
          <p:nvPr/>
        </p:nvGraphicFramePr>
        <p:xfrm>
          <a:off x="755577" y="3356992"/>
          <a:ext cx="7632848" cy="2419470"/>
        </p:xfrm>
        <a:graphic>
          <a:graphicData uri="http://schemas.openxmlformats.org/drawingml/2006/table">
            <a:tbl>
              <a:tblPr/>
              <a:tblGrid>
                <a:gridCol w="4719961"/>
                <a:gridCol w="2912887"/>
              </a:tblGrid>
              <a:tr h="40324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Desorption time, </a:t>
                      </a:r>
                      <a:r>
                        <a:rPr lang="en-US" altLang="ja-JP" sz="1800" b="0" i="1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t</a:t>
                      </a: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 (s),</a:t>
                      </a:r>
                      <a:r>
                        <a:rPr lang="en-US" altLang="ja-JP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kumimoji="1"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 H atoms adsorbed to amorphous water ice (</a:t>
                      </a:r>
                      <a:r>
                        <a:rPr kumimoji="1" lang="el-GR" sz="1800" i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ν</a:t>
                      </a:r>
                      <a:r>
                        <a:rPr kumimoji="1"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= 10</a:t>
                      </a:r>
                      <a:r>
                        <a:rPr kumimoji="1" lang="en-US" sz="180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13</a:t>
                      </a:r>
                      <a:r>
                        <a:rPr kumimoji="1"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s</a:t>
                      </a:r>
                      <a:r>
                        <a:rPr kumimoji="1" lang="en-US" sz="180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-1</a:t>
                      </a:r>
                      <a:r>
                        <a:rPr kumimoji="1"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en-US" altLang="ja-JP" sz="1800" b="0" i="0" u="none" strike="noStrike" dirty="0" smtClean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Temp. 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(K)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Time (s)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  <a:sym typeface="Symbol"/>
                        </a:rPr>
                        <a:t>10</a:t>
                      </a:r>
                      <a:r>
                        <a:rPr lang="en-US" altLang="ja-JP" sz="1800" b="0" i="0" u="none" strike="noStrike" baseline="30000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15 </a:t>
                      </a:r>
                      <a:endParaRPr lang="en-US" altLang="ja-JP" sz="1800" b="0" i="0" u="none" strike="noStrike" baseline="30000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15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  <a:sym typeface="Symbol"/>
                        </a:rPr>
                        <a:t>10</a:t>
                      </a:r>
                      <a:r>
                        <a:rPr lang="en-US" altLang="ja-JP" sz="1800" b="0" i="0" u="none" strike="noStrike" baseline="30000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20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  <a:sym typeface="Symbol"/>
                        </a:rPr>
                        <a:t>10</a:t>
                      </a:r>
                      <a:r>
                        <a:rPr lang="en-US" altLang="ja-JP" sz="1800" b="0" i="0" u="none" strike="noStrike" baseline="30000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  <a:sym typeface="Symbol"/>
                        </a:rPr>
                        <a:t>1</a:t>
                      </a:r>
                      <a:endParaRPr lang="en-US" altLang="ja-JP" sz="1800" b="0" i="0" u="none" strike="noStrike" baseline="30000" dirty="0" smtClean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30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  <a:sym typeface="Symbol"/>
                        </a:rPr>
                        <a:t>10</a:t>
                      </a:r>
                      <a:r>
                        <a:rPr lang="en-US" altLang="ja-JP" sz="1800" b="0" i="0" u="none" strike="noStrike" baseline="30000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  <a:sym typeface="Symbol"/>
                        </a:rPr>
                        <a:t>-4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" name="テキスト ボックス 65"/>
          <p:cNvSpPr txBox="1"/>
          <p:nvPr/>
        </p:nvSpPr>
        <p:spPr>
          <a:xfrm>
            <a:off x="0" y="6021288"/>
            <a:ext cx="9144000" cy="64632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低温</a:t>
            </a:r>
            <a:r>
              <a:rPr lang="en-US" altLang="ja-JP" dirty="0" smtClean="0">
                <a:solidFill>
                  <a:srgbClr val="FF0000"/>
                </a:solidFill>
              </a:rPr>
              <a:t>(10-50 K)</a:t>
            </a:r>
            <a:r>
              <a:rPr lang="ja-JP" altLang="en-US" dirty="0" smtClean="0">
                <a:solidFill>
                  <a:srgbClr val="FF0000"/>
                </a:solidFill>
              </a:rPr>
              <a:t>な星間塵の表面に吸着した</a:t>
            </a:r>
            <a:r>
              <a:rPr lang="en-US" altLang="ja-JP" dirty="0" smtClean="0">
                <a:solidFill>
                  <a:srgbClr val="FF0000"/>
                </a:solidFill>
              </a:rPr>
              <a:t>H</a:t>
            </a:r>
            <a:r>
              <a:rPr lang="ja-JP" altLang="en-US" dirty="0" err="1" smtClean="0">
                <a:solidFill>
                  <a:srgbClr val="FF0000"/>
                </a:solidFill>
              </a:rPr>
              <a:t>，</a:t>
            </a:r>
            <a:r>
              <a:rPr lang="en-US" altLang="ja-JP" dirty="0" smtClean="0">
                <a:solidFill>
                  <a:srgbClr val="FF0000"/>
                </a:solidFill>
              </a:rPr>
              <a:t>C</a:t>
            </a:r>
            <a:r>
              <a:rPr lang="ja-JP" altLang="en-US" dirty="0" err="1" smtClean="0">
                <a:solidFill>
                  <a:srgbClr val="FF0000"/>
                </a:solidFill>
              </a:rPr>
              <a:t>，</a:t>
            </a:r>
            <a:r>
              <a:rPr lang="en-US" altLang="ja-JP" dirty="0" smtClean="0">
                <a:solidFill>
                  <a:srgbClr val="FF0000"/>
                </a:solidFill>
              </a:rPr>
              <a:t>N</a:t>
            </a:r>
            <a:r>
              <a:rPr lang="ja-JP" altLang="en-US" dirty="0" err="1" smtClean="0">
                <a:solidFill>
                  <a:srgbClr val="FF0000"/>
                </a:solidFill>
              </a:rPr>
              <a:t>，</a:t>
            </a:r>
            <a:r>
              <a:rPr lang="en-US" altLang="ja-JP" dirty="0" smtClean="0">
                <a:solidFill>
                  <a:srgbClr val="FF0000"/>
                </a:solidFill>
              </a:rPr>
              <a:t>O</a:t>
            </a:r>
            <a:r>
              <a:rPr lang="ja-JP" altLang="en-US" dirty="0" smtClean="0">
                <a:solidFill>
                  <a:srgbClr val="FF0000"/>
                </a:solidFill>
              </a:rPr>
              <a:t>原子と分子による化学反応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b="1" dirty="0" smtClean="0">
                <a:solidFill>
                  <a:srgbClr val="FF0000"/>
                </a:solidFill>
              </a:rPr>
              <a:t>（中谷さんの発表：　物理吸着＋化学吸着の可能性）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669235"/>
            <a:ext cx="51816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908720"/>
            <a:ext cx="3312368" cy="304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35496" y="1988840"/>
          <a:ext cx="5940153" cy="2016225"/>
        </p:xfrm>
        <a:graphic>
          <a:graphicData uri="http://schemas.openxmlformats.org/drawingml/2006/table">
            <a:tbl>
              <a:tblPr/>
              <a:tblGrid>
                <a:gridCol w="1023135"/>
                <a:gridCol w="1134693"/>
                <a:gridCol w="756465"/>
                <a:gridCol w="756465"/>
                <a:gridCol w="756465"/>
                <a:gridCol w="756465"/>
                <a:gridCol w="756465"/>
              </a:tblGrid>
              <a:tr h="403245">
                <a:tc gridSpan="7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De Broglie </a:t>
                      </a:r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wavelengths (</a:t>
                      </a: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Å</a:t>
                      </a:r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) for particles (</a:t>
                      </a: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mass)*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Temp. 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(K)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e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 (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5.5×10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-4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H (1)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D (2)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C (12)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N (14)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O (16)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417.8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9.8 </a:t>
                      </a:r>
                      <a:endParaRPr lang="en-US" altLang="ja-JP" sz="1800" b="0" i="0" u="none" strike="noStrike" dirty="0">
                        <a:solidFill>
                          <a:srgbClr val="FF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6.9 </a:t>
                      </a:r>
                      <a:endParaRPr lang="en-US" altLang="ja-JP" sz="1800" b="0" i="0" u="none" strike="noStrike" dirty="0">
                        <a:solidFill>
                          <a:srgbClr val="FF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2.8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2.6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2.4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300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76.3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1.8 </a:t>
                      </a:r>
                      <a:endParaRPr lang="en-US" altLang="ja-JP" sz="1800" b="0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1.3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0.5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0.5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0.4 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245">
                <a:tc gridSpan="7"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*unified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atomic mass unit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正方形/長方形 9"/>
          <p:cNvSpPr/>
          <p:nvPr/>
        </p:nvSpPr>
        <p:spPr>
          <a:xfrm>
            <a:off x="0" y="476672"/>
            <a:ext cx="6408712" cy="369322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ja-JP" dirty="0" smtClean="0">
                <a:cs typeface="Arial" pitchFamily="34" charset="0"/>
              </a:rPr>
              <a:t>De Broglie wavelength</a:t>
            </a:r>
            <a:r>
              <a:rPr lang="ja-JP" altLang="en-US" dirty="0" smtClean="0">
                <a:cs typeface="Arial" pitchFamily="34" charset="0"/>
              </a:rPr>
              <a:t> </a:t>
            </a:r>
            <a:r>
              <a:rPr lang="en-US" altLang="ja-JP" dirty="0" smtClean="0">
                <a:cs typeface="Arial" pitchFamily="34" charset="0"/>
              </a:rPr>
              <a:t>f</a:t>
            </a:r>
            <a:r>
              <a:rPr lang="en-US" dirty="0" smtClean="0">
                <a:cs typeface="Arial" pitchFamily="34" charset="0"/>
              </a:rPr>
              <a:t>or particles with kinetic energy </a:t>
            </a:r>
            <a:r>
              <a:rPr lang="en-US" i="1" dirty="0" err="1" smtClean="0">
                <a:cs typeface="Arial" pitchFamily="34" charset="0"/>
              </a:rPr>
              <a:t>kT</a:t>
            </a:r>
            <a:r>
              <a:rPr lang="en-US" i="1" dirty="0" smtClean="0">
                <a:cs typeface="Arial" pitchFamily="34" charset="0"/>
              </a:rPr>
              <a:t>.</a:t>
            </a:r>
          </a:p>
        </p:txBody>
      </p:sp>
      <p:graphicFrame>
        <p:nvGraphicFramePr>
          <p:cNvPr id="726017" name="Object 1"/>
          <p:cNvGraphicFramePr>
            <a:graphicFrameLocks noChangeAspect="1"/>
          </p:cNvGraphicFramePr>
          <p:nvPr/>
        </p:nvGraphicFramePr>
        <p:xfrm>
          <a:off x="1979712" y="980728"/>
          <a:ext cx="2347913" cy="852488"/>
        </p:xfrm>
        <a:graphic>
          <a:graphicData uri="http://schemas.openxmlformats.org/presentationml/2006/ole">
            <p:oleObj spid="_x0000_s1177602" name="数式" r:id="rId5" imgW="1155600" imgH="419040" progId="Equation.3">
              <p:embed/>
            </p:oleObj>
          </a:graphicData>
        </a:graphic>
      </p:graphicFrame>
      <p:sp>
        <p:nvSpPr>
          <p:cNvPr id="33" name="正方形/長方形 32"/>
          <p:cNvSpPr/>
          <p:nvPr/>
        </p:nvSpPr>
        <p:spPr>
          <a:xfrm>
            <a:off x="0" y="4149080"/>
            <a:ext cx="9144000" cy="646321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FF0000"/>
                </a:solidFill>
                <a:cs typeface="Arial" pitchFamily="34" charset="0"/>
              </a:rPr>
              <a:t>ドブロイ波長が化学反応のバリアの幅よりも大きくなる．</a:t>
            </a:r>
            <a:endParaRPr lang="en-US" altLang="ja-JP" dirty="0" smtClean="0">
              <a:solidFill>
                <a:srgbClr val="FF0000"/>
              </a:solidFill>
              <a:cs typeface="Arial" pitchFamily="34" charset="0"/>
            </a:endParaRPr>
          </a:p>
          <a:p>
            <a:pPr algn="ctr"/>
            <a:r>
              <a:rPr lang="ja-JP" altLang="en-US" dirty="0" smtClean="0">
                <a:cs typeface="Arial" pitchFamily="34" charset="0"/>
              </a:rPr>
              <a:t>量子トンネル効果がバリアを透過することができる．</a:t>
            </a:r>
            <a:endParaRPr lang="en-US" altLang="ja-JP" dirty="0" smtClean="0">
              <a:cs typeface="Arial" pitchFamily="34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164288" y="90872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cs typeface="Arial" pitchFamily="34" charset="0"/>
                <a:sym typeface="Symbol"/>
              </a:rPr>
              <a:t></a:t>
            </a:r>
            <a:r>
              <a:rPr lang="en-US" altLang="ja-JP" dirty="0" smtClean="0">
                <a:cs typeface="Arial" pitchFamily="34" charset="0"/>
              </a:rPr>
              <a:t>1 </a:t>
            </a:r>
            <a:r>
              <a:rPr lang="en-US" altLang="ja-JP" dirty="0" smtClean="0">
                <a:cs typeface="Times New Roman"/>
              </a:rPr>
              <a:t>Å</a:t>
            </a:r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-15964" y="4936455"/>
            <a:ext cx="9144000" cy="646321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ja-JP" altLang="en-US" dirty="0" smtClean="0">
                <a:cs typeface="Arial" pitchFamily="34" charset="0"/>
              </a:rPr>
              <a:t>透過確率は，粒子の質量とバリアの積分値（高さ</a:t>
            </a:r>
            <a:r>
              <a:rPr lang="en-US" altLang="ja-JP" dirty="0" smtClean="0">
                <a:cs typeface="Arial" pitchFamily="34" charset="0"/>
              </a:rPr>
              <a:t>×</a:t>
            </a:r>
            <a:r>
              <a:rPr lang="ja-JP" altLang="en-US" dirty="0" smtClean="0">
                <a:cs typeface="Arial" pitchFamily="34" charset="0"/>
              </a:rPr>
              <a:t>幅）が重要（指数的に効く）．</a:t>
            </a:r>
            <a:endParaRPr lang="en-US" altLang="ja-JP" dirty="0" smtClean="0">
              <a:cs typeface="Arial" pitchFamily="34" charset="0"/>
            </a:endParaRPr>
          </a:p>
          <a:p>
            <a:pPr algn="ctr"/>
            <a:r>
              <a:rPr lang="ja-JP" altLang="en-US" dirty="0" smtClean="0">
                <a:solidFill>
                  <a:srgbClr val="FF0000"/>
                </a:solidFill>
                <a:cs typeface="Arial" pitchFamily="34" charset="0"/>
              </a:rPr>
              <a:t>量子トンネル効果には大きな同位体効果．</a:t>
            </a:r>
            <a:endParaRPr lang="en-US" altLang="ja-JP" dirty="0" smtClean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6228184" y="5885259"/>
            <a:ext cx="255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/>
              <a:t>V</a:t>
            </a:r>
            <a:r>
              <a:rPr lang="en-US" altLang="ja-JP" dirty="0" smtClean="0"/>
              <a:t>(</a:t>
            </a:r>
            <a:r>
              <a:rPr lang="en-US" altLang="ja-JP" i="1" dirty="0" smtClean="0"/>
              <a:t>x</a:t>
            </a:r>
            <a:r>
              <a:rPr lang="en-US" altLang="ja-JP" dirty="0" smtClean="0"/>
              <a:t>)</a:t>
            </a:r>
            <a:r>
              <a:rPr lang="ja-JP" altLang="en-US" dirty="0" smtClean="0"/>
              <a:t>はバリアの形</a:t>
            </a:r>
            <a:endParaRPr lang="en-US" altLang="ja-JP" dirty="0" smtClean="0"/>
          </a:p>
          <a:p>
            <a:r>
              <a:rPr lang="en-US" altLang="ja-JP" i="1" dirty="0" smtClean="0"/>
              <a:t>W</a:t>
            </a:r>
            <a:r>
              <a:rPr lang="ja-JP" altLang="en-US" dirty="0" smtClean="0"/>
              <a:t>は粒子のエネルギー</a:t>
            </a:r>
            <a:endParaRPr lang="en-US" dirty="0"/>
          </a:p>
        </p:txBody>
      </p:sp>
      <p:sp>
        <p:nvSpPr>
          <p:cNvPr id="81" name="円/楕円 80"/>
          <p:cNvSpPr/>
          <p:nvPr/>
        </p:nvSpPr>
        <p:spPr>
          <a:xfrm>
            <a:off x="2233836" y="5669235"/>
            <a:ext cx="648072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正方形/長方形 12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 smtClean="0">
                <a:solidFill>
                  <a:srgbClr val="FF0000"/>
                </a:solidFill>
                <a:cs typeface="Arial" pitchFamily="34" charset="0"/>
              </a:rPr>
              <a:t>低温では，</a:t>
            </a:r>
            <a:r>
              <a:rPr lang="en-US" altLang="ja-JP" sz="2000" dirty="0" smtClean="0">
                <a:solidFill>
                  <a:srgbClr val="FF0000"/>
                </a:solidFill>
                <a:cs typeface="Arial" pitchFamily="34" charset="0"/>
              </a:rPr>
              <a:t>H</a:t>
            </a:r>
            <a:r>
              <a:rPr lang="ja-JP" altLang="en-US" sz="2000" dirty="0" smtClean="0">
                <a:solidFill>
                  <a:srgbClr val="FF0000"/>
                </a:solidFill>
                <a:cs typeface="Arial" pitchFamily="34" charset="0"/>
              </a:rPr>
              <a:t>原子の波動性が顕著になる．</a:t>
            </a:r>
            <a:endParaRPr lang="en-US" altLang="ja-JP" sz="2000" dirty="0" smtClean="0">
              <a:solidFill>
                <a:srgbClr val="FF0000"/>
              </a:solidFill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79512" y="332656"/>
            <a:ext cx="8964488" cy="6463298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cs typeface="Arial" pitchFamily="34" charset="0"/>
              </a:rPr>
              <a:t>H-addition</a:t>
            </a:r>
          </a:p>
          <a:p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Monoxide </a:t>
            </a:r>
            <a:r>
              <a:rPr lang="en-US" dirty="0" smtClean="0">
                <a:solidFill>
                  <a:srgbClr val="0000FF"/>
                </a:solidFill>
                <a:cs typeface="Times New Roman"/>
              </a:rPr>
              <a:t>→  </a:t>
            </a:r>
            <a:r>
              <a:rPr lang="en-US" dirty="0" err="1" smtClean="0">
                <a:solidFill>
                  <a:srgbClr val="0000FF"/>
                </a:solidFill>
                <a:cs typeface="Arial" pitchFamily="34" charset="0"/>
              </a:rPr>
              <a:t>Aldehyde</a:t>
            </a:r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, Alcohol, Amine </a:t>
            </a:r>
          </a:p>
          <a:p>
            <a:r>
              <a:rPr lang="en-US" dirty="0" smtClean="0">
                <a:cs typeface="Arial" pitchFamily="34" charset="0"/>
              </a:rPr>
              <a:t>CO + H :		H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CO, CH</a:t>
            </a:r>
            <a:r>
              <a:rPr lang="en-US" baseline="-25000" dirty="0" smtClean="0">
                <a:cs typeface="Arial" pitchFamily="34" charset="0"/>
              </a:rPr>
              <a:t>3</a:t>
            </a:r>
            <a:r>
              <a:rPr lang="en-US" dirty="0" smtClean="0">
                <a:cs typeface="Arial" pitchFamily="34" charset="0"/>
              </a:rPr>
              <a:t>OH  </a:t>
            </a:r>
          </a:p>
          <a:p>
            <a:r>
              <a:rPr lang="en-US" dirty="0" smtClean="0">
                <a:cs typeface="Arial" pitchFamily="34" charset="0"/>
              </a:rPr>
              <a:t>NO + H : 		NH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OH  </a:t>
            </a:r>
          </a:p>
          <a:p>
            <a:endParaRPr lang="en-US" dirty="0" smtClean="0">
              <a:cs typeface="Arial" pitchFamily="34" charset="0"/>
            </a:endParaRPr>
          </a:p>
          <a:p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Oxygen </a:t>
            </a:r>
            <a:r>
              <a:rPr lang="en-US" dirty="0" smtClean="0">
                <a:solidFill>
                  <a:srgbClr val="0000FF"/>
                </a:solidFill>
                <a:cs typeface="Times New Roman"/>
              </a:rPr>
              <a:t>→ </a:t>
            </a:r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Hydrogen peroxide, Water</a:t>
            </a:r>
          </a:p>
          <a:p>
            <a:r>
              <a:rPr lang="en-US" dirty="0" smtClean="0">
                <a:cs typeface="Arial" pitchFamily="34" charset="0"/>
              </a:rPr>
              <a:t>O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 + H </a:t>
            </a:r>
            <a:r>
              <a:rPr lang="en-US" dirty="0" smtClean="0">
                <a:cs typeface="Times New Roman"/>
              </a:rPr>
              <a:t>→ HO</a:t>
            </a:r>
            <a:r>
              <a:rPr lang="en-US" baseline="-25000" dirty="0" smtClean="0">
                <a:cs typeface="Times New Roman"/>
              </a:rPr>
              <a:t>2</a:t>
            </a:r>
          </a:p>
          <a:p>
            <a:r>
              <a:rPr lang="en-US" dirty="0" smtClean="0">
                <a:cs typeface="Times New Roman"/>
              </a:rPr>
              <a:t>HO</a:t>
            </a:r>
            <a:r>
              <a:rPr lang="en-US" baseline="-25000" dirty="0" smtClean="0">
                <a:cs typeface="Times New Roman"/>
              </a:rPr>
              <a:t>2</a:t>
            </a:r>
            <a:r>
              <a:rPr lang="en-US" dirty="0" smtClean="0">
                <a:cs typeface="Times New Roman"/>
              </a:rPr>
              <a:t> + H → H</a:t>
            </a:r>
            <a:r>
              <a:rPr lang="en-US" baseline="-25000" dirty="0" smtClean="0">
                <a:cs typeface="Times New Roman"/>
              </a:rPr>
              <a:t>2</a:t>
            </a:r>
            <a:r>
              <a:rPr lang="en-US" dirty="0" smtClean="0">
                <a:cs typeface="Times New Roman"/>
              </a:rPr>
              <a:t>O</a:t>
            </a:r>
            <a:r>
              <a:rPr lang="en-US" baseline="-25000" dirty="0" smtClean="0">
                <a:cs typeface="Times New Roman"/>
              </a:rPr>
              <a:t>2</a:t>
            </a:r>
            <a:r>
              <a:rPr lang="en-US" dirty="0" smtClean="0">
                <a:cs typeface="Times New Roman"/>
              </a:rPr>
              <a:t> </a:t>
            </a:r>
          </a:p>
          <a:p>
            <a:r>
              <a:rPr lang="en-US" dirty="0" smtClean="0">
                <a:cs typeface="Times New Roman"/>
              </a:rPr>
              <a:t>H</a:t>
            </a:r>
            <a:r>
              <a:rPr lang="en-US" baseline="-25000" dirty="0" smtClean="0">
                <a:cs typeface="Times New Roman"/>
              </a:rPr>
              <a:t>2</a:t>
            </a:r>
            <a:r>
              <a:rPr lang="en-US" dirty="0" smtClean="0">
                <a:cs typeface="Times New Roman"/>
              </a:rPr>
              <a:t>O</a:t>
            </a:r>
            <a:r>
              <a:rPr lang="en-US" baseline="-25000" dirty="0" smtClean="0">
                <a:cs typeface="Times New Roman"/>
              </a:rPr>
              <a:t>2</a:t>
            </a:r>
            <a:r>
              <a:rPr lang="en-US" dirty="0" smtClean="0">
                <a:cs typeface="Times New Roman"/>
              </a:rPr>
              <a:t> + H → H</a:t>
            </a:r>
            <a:r>
              <a:rPr lang="en-US" baseline="-25000" dirty="0" smtClean="0">
                <a:cs typeface="Times New Roman"/>
              </a:rPr>
              <a:t>2</a:t>
            </a:r>
            <a:r>
              <a:rPr lang="en-US" dirty="0" smtClean="0">
                <a:cs typeface="Times New Roman"/>
              </a:rPr>
              <a:t>O + OH</a:t>
            </a:r>
            <a:endParaRPr lang="en-US" baseline="-25000" dirty="0" smtClean="0">
              <a:cs typeface="Arial" pitchFamily="34" charset="0"/>
            </a:endParaRPr>
          </a:p>
          <a:p>
            <a:endParaRPr lang="en-US" dirty="0" smtClean="0">
              <a:solidFill>
                <a:srgbClr val="0000FF"/>
              </a:solidFill>
              <a:cs typeface="Arial" pitchFamily="34" charset="0"/>
            </a:endParaRPr>
          </a:p>
          <a:p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Aromatic → Aliphatic	</a:t>
            </a:r>
          </a:p>
          <a:p>
            <a:r>
              <a:rPr lang="en-US" dirty="0" smtClean="0">
                <a:cs typeface="Arial" pitchFamily="34" charset="0"/>
              </a:rPr>
              <a:t>C</a:t>
            </a:r>
            <a:r>
              <a:rPr lang="en-US" baseline="-25000" dirty="0" smtClean="0">
                <a:cs typeface="Arial" pitchFamily="34" charset="0"/>
              </a:rPr>
              <a:t>6</a:t>
            </a:r>
            <a:r>
              <a:rPr lang="en-US" dirty="0" smtClean="0">
                <a:cs typeface="Arial" pitchFamily="34" charset="0"/>
              </a:rPr>
              <a:t>H</a:t>
            </a:r>
            <a:r>
              <a:rPr lang="en-US" baseline="-25000" dirty="0" smtClean="0">
                <a:cs typeface="Arial" pitchFamily="34" charset="0"/>
              </a:rPr>
              <a:t>6</a:t>
            </a:r>
            <a:r>
              <a:rPr lang="en-US" dirty="0" smtClean="0">
                <a:cs typeface="Arial" pitchFamily="34" charset="0"/>
              </a:rPr>
              <a:t> + H : 	C</a:t>
            </a:r>
            <a:r>
              <a:rPr lang="en-US" baseline="-25000" dirty="0" smtClean="0">
                <a:cs typeface="Arial" pitchFamily="34" charset="0"/>
              </a:rPr>
              <a:t>6</a:t>
            </a:r>
            <a:r>
              <a:rPr lang="en-US" dirty="0" smtClean="0">
                <a:cs typeface="Arial" pitchFamily="34" charset="0"/>
              </a:rPr>
              <a:t>H</a:t>
            </a:r>
            <a:r>
              <a:rPr lang="en-US" baseline="-25000" dirty="0" smtClean="0">
                <a:cs typeface="Arial" pitchFamily="34" charset="0"/>
              </a:rPr>
              <a:t>12</a:t>
            </a:r>
          </a:p>
          <a:p>
            <a:r>
              <a:rPr lang="en-US" dirty="0" smtClean="0">
                <a:cs typeface="Arial" pitchFamily="34" charset="0"/>
              </a:rPr>
              <a:t>(Benzene → </a:t>
            </a:r>
            <a:r>
              <a:rPr lang="en-US" dirty="0" err="1" smtClean="0">
                <a:cs typeface="Arial" pitchFamily="34" charset="0"/>
              </a:rPr>
              <a:t>Cyclohexane</a:t>
            </a:r>
            <a:r>
              <a:rPr lang="en-US" dirty="0" smtClean="0">
                <a:cs typeface="Arial" pitchFamily="34" charset="0"/>
              </a:rPr>
              <a:t>)</a:t>
            </a:r>
          </a:p>
          <a:p>
            <a:endParaRPr lang="en-US" dirty="0" smtClean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cs typeface="Arial" pitchFamily="34" charset="0"/>
              </a:rPr>
              <a:t>H-transfer</a:t>
            </a:r>
          </a:p>
          <a:p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Water-formation</a:t>
            </a:r>
          </a:p>
          <a:p>
            <a:r>
              <a:rPr lang="en-US" dirty="0" smtClean="0">
                <a:cs typeface="Arial" pitchFamily="34" charset="0"/>
              </a:rPr>
              <a:t>OH + H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 → H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O + H</a:t>
            </a:r>
          </a:p>
          <a:p>
            <a:endParaRPr lang="en-US" dirty="0" smtClean="0">
              <a:cs typeface="Arial" pitchFamily="34" charset="0"/>
            </a:endParaRPr>
          </a:p>
          <a:p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Deuterium-enrichment (A key issue in observation)</a:t>
            </a:r>
          </a:p>
          <a:p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CH</a:t>
            </a:r>
            <a:r>
              <a:rPr lang="en-US" baseline="-25000" dirty="0" smtClean="0">
                <a:solidFill>
                  <a:srgbClr val="0000FF"/>
                </a:solidFill>
                <a:cs typeface="Arial" pitchFamily="34" charset="0"/>
              </a:rPr>
              <a:t>3</a:t>
            </a:r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OH </a:t>
            </a:r>
            <a:r>
              <a:rPr lang="en-US" dirty="0" smtClean="0">
                <a:cs typeface="Arial" pitchFamily="34" charset="0"/>
              </a:rPr>
              <a:t>+ D </a:t>
            </a:r>
            <a:r>
              <a:rPr lang="en-US" dirty="0" smtClean="0">
                <a:cs typeface="Times New Roman"/>
              </a:rPr>
              <a:t>→</a:t>
            </a:r>
            <a:r>
              <a:rPr lang="en-US" dirty="0" smtClean="0">
                <a:cs typeface="Arial" pitchFamily="34" charset="0"/>
              </a:rPr>
              <a:t> CH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OH + HD		(Tunneling H-transfer)</a:t>
            </a:r>
          </a:p>
          <a:p>
            <a:r>
              <a:rPr lang="en-US" dirty="0" smtClean="0">
                <a:cs typeface="Arial" pitchFamily="34" charset="0"/>
              </a:rPr>
              <a:t>CH</a:t>
            </a:r>
            <a:r>
              <a:rPr lang="en-US" baseline="-25000" dirty="0" smtClean="0">
                <a:cs typeface="Arial" pitchFamily="34" charset="0"/>
              </a:rPr>
              <a:t>2</a:t>
            </a:r>
            <a:r>
              <a:rPr lang="en-US" dirty="0" smtClean="0">
                <a:cs typeface="Arial" pitchFamily="34" charset="0"/>
              </a:rPr>
              <a:t>OH + D </a:t>
            </a:r>
            <a:r>
              <a:rPr lang="en-US" dirty="0" smtClean="0">
                <a:cs typeface="Times New Roman"/>
              </a:rPr>
              <a:t>→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CH</a:t>
            </a:r>
            <a:r>
              <a:rPr lang="en-US" baseline="-25000" dirty="0" smtClean="0">
                <a:solidFill>
                  <a:srgbClr val="0000FF"/>
                </a:solidFill>
                <a:cs typeface="Arial" pitchFamily="34" charset="0"/>
              </a:rPr>
              <a:t>2</a:t>
            </a:r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DOH 		</a:t>
            </a:r>
            <a:r>
              <a:rPr lang="en-US" dirty="0" smtClean="0">
                <a:cs typeface="Arial" pitchFamily="34" charset="0"/>
              </a:rPr>
              <a:t>(Barrier-less D-addition)</a:t>
            </a:r>
          </a:p>
          <a:p>
            <a:r>
              <a:rPr lang="ja-JP" altLang="en-US" dirty="0" smtClean="0">
                <a:cs typeface="Arial" pitchFamily="34" charset="0"/>
              </a:rPr>
              <a:t>宇宙のメタノールの重水素体存在比</a:t>
            </a:r>
            <a:r>
              <a:rPr lang="en-US" altLang="ja-JP" dirty="0" smtClean="0">
                <a:cs typeface="Arial" pitchFamily="34" charset="0"/>
              </a:rPr>
              <a:t>(10</a:t>
            </a:r>
            <a:r>
              <a:rPr lang="en-US" altLang="ja-JP" baseline="30000" dirty="0" smtClean="0">
                <a:cs typeface="Arial" pitchFamily="34" charset="0"/>
              </a:rPr>
              <a:t>-3</a:t>
            </a:r>
            <a:r>
              <a:rPr lang="en-US" altLang="ja-JP" dirty="0" smtClean="0">
                <a:cs typeface="Arial" pitchFamily="34" charset="0"/>
              </a:rPr>
              <a:t>-10</a:t>
            </a:r>
            <a:r>
              <a:rPr lang="en-US" altLang="ja-JP" baseline="30000" dirty="0" smtClean="0">
                <a:cs typeface="Arial" pitchFamily="34" charset="0"/>
              </a:rPr>
              <a:t>-1</a:t>
            </a:r>
            <a:r>
              <a:rPr lang="en-US" altLang="ja-JP" dirty="0" smtClean="0">
                <a:cs typeface="Arial" pitchFamily="34" charset="0"/>
              </a:rPr>
              <a:t>)</a:t>
            </a:r>
            <a:r>
              <a:rPr lang="ja-JP" altLang="en-US" dirty="0" smtClean="0">
                <a:cs typeface="Arial" pitchFamily="34" charset="0"/>
              </a:rPr>
              <a:t>は，</a:t>
            </a:r>
            <a:r>
              <a:rPr lang="en-US" altLang="ja-JP" dirty="0" smtClean="0">
                <a:cs typeface="Arial" pitchFamily="34" charset="0"/>
              </a:rPr>
              <a:t>H/D</a:t>
            </a:r>
            <a:r>
              <a:rPr lang="ja-JP" altLang="en-US" dirty="0" smtClean="0">
                <a:cs typeface="Arial" pitchFamily="34" charset="0"/>
              </a:rPr>
              <a:t>元素比よりも高い</a:t>
            </a:r>
            <a:endParaRPr lang="en-US" dirty="0" smtClean="0">
              <a:cs typeface="Arial" pitchFamily="34" charset="0"/>
            </a:endParaRPr>
          </a:p>
        </p:txBody>
      </p:sp>
      <p:pic>
        <p:nvPicPr>
          <p:cNvPr id="76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2135" y="648071"/>
            <a:ext cx="5071865" cy="380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正方形/長方形 5"/>
          <p:cNvSpPr/>
          <p:nvPr/>
        </p:nvSpPr>
        <p:spPr>
          <a:xfrm>
            <a:off x="467544" y="4437112"/>
            <a:ext cx="8676456" cy="338544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r"/>
            <a:r>
              <a:rPr lang="en-US" sz="1600" dirty="0" smtClean="0">
                <a:cs typeface="Arial" pitchFamily="34" charset="0"/>
              </a:rPr>
              <a:t>Hama</a:t>
            </a:r>
            <a:r>
              <a:rPr lang="ja-JP" altLang="en-US" sz="1600" dirty="0" smtClean="0">
                <a:cs typeface="Arial" pitchFamily="34" charset="0"/>
              </a:rPr>
              <a:t> </a:t>
            </a:r>
            <a:r>
              <a:rPr lang="en-US" altLang="ja-JP" sz="1600" dirty="0" smtClean="0">
                <a:cs typeface="Arial" pitchFamily="34" charset="0"/>
              </a:rPr>
              <a:t>and</a:t>
            </a:r>
            <a:r>
              <a:rPr lang="en-US" sz="1600" dirty="0" smtClean="0">
                <a:cs typeface="Arial" pitchFamily="34" charset="0"/>
              </a:rPr>
              <a:t> Watanabe, Chem. Rev. 113, 8783, (2013).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024463" y="548680"/>
            <a:ext cx="2088232" cy="273630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Molecular formation by tunneling (without external energy)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20072" y="4797152"/>
            <a:ext cx="381642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本発表は</a:t>
            </a:r>
            <a:r>
              <a:rPr lang="en-US" altLang="ja-JP" dirty="0" smtClean="0">
                <a:solidFill>
                  <a:srgbClr val="FF0000"/>
                </a:solidFill>
              </a:rPr>
              <a:t>H</a:t>
            </a:r>
            <a:r>
              <a:rPr lang="en-US" altLang="ja-JP" baseline="-25000" dirty="0" smtClean="0">
                <a:solidFill>
                  <a:srgbClr val="FF0000"/>
                </a:solidFill>
              </a:rPr>
              <a:t>2</a:t>
            </a:r>
            <a:r>
              <a:rPr lang="en-US" altLang="ja-JP" dirty="0" smtClean="0">
                <a:solidFill>
                  <a:srgbClr val="FF0000"/>
                </a:solidFill>
              </a:rPr>
              <a:t>O</a:t>
            </a:r>
            <a:r>
              <a:rPr lang="ja-JP" altLang="en-US" dirty="0" smtClean="0">
                <a:solidFill>
                  <a:srgbClr val="FF0000"/>
                </a:solidFill>
              </a:rPr>
              <a:t>の生成機構について．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en-US" altLang="ja-JP" dirty="0" smtClean="0">
                <a:solidFill>
                  <a:srgbClr val="FF0000"/>
                </a:solidFill>
              </a:rPr>
              <a:t>S</a:t>
            </a:r>
            <a:r>
              <a:rPr lang="ja-JP" altLang="en-US" dirty="0" smtClean="0">
                <a:solidFill>
                  <a:srgbClr val="FF0000"/>
                </a:solidFill>
              </a:rPr>
              <a:t>（固体硫黄），</a:t>
            </a:r>
            <a:r>
              <a:rPr lang="en-US" altLang="ja-JP" dirty="0" smtClean="0">
                <a:solidFill>
                  <a:srgbClr val="FF0000"/>
                </a:solidFill>
              </a:rPr>
              <a:t>C</a:t>
            </a:r>
            <a:r>
              <a:rPr lang="ja-JP" altLang="en-US" dirty="0" smtClean="0">
                <a:solidFill>
                  <a:srgbClr val="FF0000"/>
                </a:solidFill>
              </a:rPr>
              <a:t>（煤）の化学は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実験し辛く，ほとんど進んでいない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713" name="Picture 1" descr="D:\羽馬\学会関係\日本分光学会\図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764704"/>
            <a:ext cx="6408712" cy="5850259"/>
          </a:xfrm>
          <a:prstGeom prst="rect">
            <a:avLst/>
          </a:prstGeom>
          <a:noFill/>
        </p:spPr>
      </p:pic>
      <p:sp>
        <p:nvSpPr>
          <p:cNvPr id="3" name="正方形/長方形 2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 smtClean="0"/>
              <a:t>星間塵の表面反応の実験装置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超高真空装置の中に，</a:t>
            </a:r>
            <a:r>
              <a:rPr lang="en-US" altLang="ja-JP" sz="2000" dirty="0" smtClean="0"/>
              <a:t>10 K</a:t>
            </a:r>
            <a:r>
              <a:rPr lang="ja-JP" altLang="en-US" sz="2000" dirty="0" err="1" smtClean="0"/>
              <a:t>まで</a:t>
            </a:r>
            <a:r>
              <a:rPr lang="ja-JP" altLang="en-US" sz="2000" dirty="0" smtClean="0"/>
              <a:t>冷却できる金属基板と水素原子源．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30"/>
          <p:cNvGrpSpPr/>
          <p:nvPr/>
        </p:nvGrpSpPr>
        <p:grpSpPr>
          <a:xfrm>
            <a:off x="35496" y="423945"/>
            <a:ext cx="3888432" cy="3437103"/>
            <a:chOff x="288406" y="11831564"/>
            <a:chExt cx="7920880" cy="6785876"/>
          </a:xfrm>
        </p:grpSpPr>
        <p:pic>
          <p:nvPicPr>
            <p:cNvPr id="32" name="Picture 4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8406" y="11831564"/>
              <a:ext cx="7920880" cy="6785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正方形/長方形 32"/>
            <p:cNvSpPr/>
            <p:nvPr/>
          </p:nvSpPr>
          <p:spPr bwMode="auto">
            <a:xfrm>
              <a:off x="5794926" y="17959013"/>
              <a:ext cx="2016224" cy="648072"/>
            </a:xfrm>
            <a:prstGeom prst="rect">
              <a:avLst/>
            </a:prstGeom>
            <a:solidFill>
              <a:schemeClr val="bg1"/>
            </a:solidFill>
            <a:ln w="635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15557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8200" dirty="0" smtClean="0">
                <a:ea typeface="ＭＳ Ｐゴシック" charset="-128"/>
                <a:cs typeface="Arial" pitchFamily="34" charset="0"/>
              </a:endParaRPr>
            </a:p>
          </p:txBody>
        </p:sp>
      </p:grpSp>
      <p:sp>
        <p:nvSpPr>
          <p:cNvPr id="34" name="テキスト ボックス 33"/>
          <p:cNvSpPr txBox="1"/>
          <p:nvPr/>
        </p:nvSpPr>
        <p:spPr>
          <a:xfrm>
            <a:off x="3816425" y="476673"/>
            <a:ext cx="5220072" cy="120032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l"/>
            <a:r>
              <a:rPr kumimoji="1" lang="en-US" altLang="ja-JP" dirty="0" smtClean="0">
                <a:cs typeface="Arial" pitchFamily="34" charset="0"/>
              </a:rPr>
              <a:t>Ultrahigh vacuum chamber</a:t>
            </a:r>
            <a:r>
              <a:rPr lang="en-US" altLang="ja-JP" dirty="0" smtClean="0">
                <a:cs typeface="Arial" pitchFamily="34" charset="0"/>
              </a:rPr>
              <a:t>:</a:t>
            </a:r>
            <a:endParaRPr kumimoji="1" lang="en-US" altLang="ja-JP" dirty="0" smtClean="0">
              <a:cs typeface="Arial" pitchFamily="34" charset="0"/>
            </a:endParaRPr>
          </a:p>
          <a:p>
            <a:pPr algn="l"/>
            <a:r>
              <a:rPr kumimoji="1" lang="en-US" altLang="ja-JP" dirty="0" smtClean="0">
                <a:cs typeface="Arial" pitchFamily="34" charset="0"/>
              </a:rPr>
              <a:t>Base pressure</a:t>
            </a:r>
            <a:r>
              <a:rPr kumimoji="1" lang="ja-JP" altLang="en-US" dirty="0" smtClean="0">
                <a:cs typeface="Arial" pitchFamily="34" charset="0"/>
              </a:rPr>
              <a:t>：</a:t>
            </a:r>
            <a:r>
              <a:rPr kumimoji="1" lang="en-US" altLang="ja-JP" dirty="0" smtClean="0">
                <a:cs typeface="Arial" pitchFamily="34" charset="0"/>
              </a:rPr>
              <a:t>	10</a:t>
            </a:r>
            <a:r>
              <a:rPr kumimoji="1" lang="en-US" altLang="ja-JP" baseline="30000" dirty="0" smtClean="0">
                <a:cs typeface="Arial" pitchFamily="34" charset="0"/>
              </a:rPr>
              <a:t>-10</a:t>
            </a:r>
            <a:r>
              <a:rPr kumimoji="1" lang="en-US" altLang="ja-JP" dirty="0" smtClean="0">
                <a:cs typeface="Arial" pitchFamily="34" charset="0"/>
              </a:rPr>
              <a:t> </a:t>
            </a:r>
            <a:r>
              <a:rPr kumimoji="1" lang="en-US" altLang="ja-JP" dirty="0" err="1" smtClean="0">
                <a:cs typeface="Arial" pitchFamily="34" charset="0"/>
              </a:rPr>
              <a:t>torr</a:t>
            </a:r>
            <a:r>
              <a:rPr kumimoji="1" lang="en-US" altLang="ja-JP" dirty="0" smtClean="0">
                <a:cs typeface="Arial" pitchFamily="34" charset="0"/>
              </a:rPr>
              <a:t> </a:t>
            </a:r>
            <a:r>
              <a:rPr lang="en-US" altLang="ja-JP" dirty="0" smtClean="0">
                <a:cs typeface="Arial" pitchFamily="34" charset="0"/>
              </a:rPr>
              <a:t>	</a:t>
            </a:r>
          </a:p>
          <a:p>
            <a:pPr algn="l"/>
            <a:r>
              <a:rPr kumimoji="1" lang="en-US" altLang="ja-JP" dirty="0" smtClean="0">
                <a:cs typeface="Arial" pitchFamily="34" charset="0"/>
              </a:rPr>
              <a:t>		→ 10</a:t>
            </a:r>
            <a:r>
              <a:rPr kumimoji="1" lang="en-US" altLang="ja-JP" baseline="30000" dirty="0" smtClean="0">
                <a:cs typeface="Arial" pitchFamily="34" charset="0"/>
              </a:rPr>
              <a:t>-6</a:t>
            </a:r>
            <a:r>
              <a:rPr kumimoji="1" lang="en-US" altLang="ja-JP" dirty="0" smtClean="0">
                <a:cs typeface="Arial" pitchFamily="34" charset="0"/>
              </a:rPr>
              <a:t> </a:t>
            </a:r>
            <a:r>
              <a:rPr kumimoji="1" lang="en-US" altLang="ja-JP" dirty="0" err="1" smtClean="0">
                <a:cs typeface="Arial" pitchFamily="34" charset="0"/>
              </a:rPr>
              <a:t>torr</a:t>
            </a:r>
            <a:r>
              <a:rPr kumimoji="1" lang="en-US" altLang="ja-JP" dirty="0" smtClean="0">
                <a:cs typeface="Arial" pitchFamily="34" charset="0"/>
              </a:rPr>
              <a:t> (H atom exposure)</a:t>
            </a:r>
          </a:p>
          <a:p>
            <a:pPr algn="l"/>
            <a:r>
              <a:rPr kumimoji="1" lang="en-US" altLang="ja-JP" dirty="0" smtClean="0">
                <a:cs typeface="Arial" pitchFamily="34" charset="0"/>
              </a:rPr>
              <a:t>Al substrate</a:t>
            </a:r>
            <a:r>
              <a:rPr kumimoji="1" lang="ja-JP" altLang="en-US" dirty="0" smtClean="0">
                <a:cs typeface="Arial" pitchFamily="34" charset="0"/>
              </a:rPr>
              <a:t>：</a:t>
            </a:r>
            <a:r>
              <a:rPr kumimoji="1" lang="en-US" altLang="ja-JP" dirty="0" smtClean="0">
                <a:cs typeface="Arial" pitchFamily="34" charset="0"/>
              </a:rPr>
              <a:t>	10-300  K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3816425" y="2060848"/>
            <a:ext cx="5220072" cy="1477328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r>
              <a:rPr lang="en-US" altLang="ja-JP" dirty="0" smtClean="0">
                <a:cs typeface="Arial" pitchFamily="34" charset="0"/>
              </a:rPr>
              <a:t>H atom: produced by dissociation of H</a:t>
            </a:r>
            <a:r>
              <a:rPr lang="en-US" altLang="ja-JP" baseline="-25000" dirty="0" smtClean="0">
                <a:cs typeface="Arial" pitchFamily="34" charset="0"/>
              </a:rPr>
              <a:t>2</a:t>
            </a:r>
            <a:r>
              <a:rPr lang="en-US" altLang="ja-JP" dirty="0" smtClean="0">
                <a:cs typeface="Arial" pitchFamily="34" charset="0"/>
              </a:rPr>
              <a:t> </a:t>
            </a:r>
          </a:p>
          <a:p>
            <a:r>
              <a:rPr lang="en-US" altLang="ja-JP" dirty="0" smtClean="0">
                <a:cs typeface="Arial" pitchFamily="34" charset="0"/>
              </a:rPr>
              <a:t>in a microwave discharge plasma.</a:t>
            </a:r>
          </a:p>
          <a:p>
            <a:r>
              <a:rPr lang="en-US" altLang="ja-JP" dirty="0" smtClean="0">
                <a:cs typeface="Arial" pitchFamily="34" charset="0"/>
              </a:rPr>
              <a:t> </a:t>
            </a:r>
          </a:p>
          <a:p>
            <a:r>
              <a:rPr lang="en-US" altLang="ja-JP" dirty="0" smtClean="0">
                <a:cs typeface="Arial" pitchFamily="34" charset="0"/>
              </a:rPr>
              <a:t>Cooled within an Al pipe at 100 K (1 kJ mol</a:t>
            </a:r>
            <a:r>
              <a:rPr lang="en-US" altLang="ja-JP" baseline="30000" dirty="0" smtClean="0">
                <a:cs typeface="Arial" pitchFamily="34" charset="0"/>
              </a:rPr>
              <a:t>-1</a:t>
            </a:r>
            <a:r>
              <a:rPr lang="en-US" altLang="ja-JP" dirty="0" smtClean="0">
                <a:cs typeface="Arial" pitchFamily="34" charset="0"/>
              </a:rPr>
              <a:t>),</a:t>
            </a:r>
          </a:p>
          <a:p>
            <a:r>
              <a:rPr lang="en-US" altLang="ja-JP" dirty="0" smtClean="0">
                <a:cs typeface="Arial" pitchFamily="34" charset="0"/>
              </a:rPr>
              <a:t>to suppress any energetic processes. 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0" y="0"/>
            <a:ext cx="4355976" cy="52322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altLang="ja-JP" sz="2800" dirty="0" smtClean="0">
                <a:cs typeface="Arial" pitchFamily="34" charset="0"/>
              </a:rPr>
              <a:t>Experimental setup</a:t>
            </a:r>
            <a:endParaRPr lang="ja-JP" altLang="en-US" sz="2800" dirty="0">
              <a:cs typeface="Arial" pitchFamily="34" charset="0"/>
            </a:endParaRPr>
          </a:p>
        </p:txBody>
      </p:sp>
      <p:pic>
        <p:nvPicPr>
          <p:cNvPr id="50" name="Picture 61" descr="gensh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2360" y="1628800"/>
            <a:ext cx="1331640" cy="99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グループ化 52"/>
          <p:cNvGrpSpPr/>
          <p:nvPr/>
        </p:nvGrpSpPr>
        <p:grpSpPr>
          <a:xfrm>
            <a:off x="-87742" y="3528393"/>
            <a:ext cx="9231742" cy="2996951"/>
            <a:chOff x="-87742" y="3861049"/>
            <a:chExt cx="9231742" cy="2996951"/>
          </a:xfrm>
        </p:grpSpPr>
        <p:sp>
          <p:nvSpPr>
            <p:cNvPr id="54" name="Rectangle 2"/>
            <p:cNvSpPr>
              <a:spLocks noChangeArrowheads="1"/>
            </p:cNvSpPr>
            <p:nvPr/>
          </p:nvSpPr>
          <p:spPr bwMode="auto">
            <a:xfrm>
              <a:off x="1157859" y="5943094"/>
              <a:ext cx="1512888" cy="215900"/>
            </a:xfrm>
            <a:prstGeom prst="rect">
              <a:avLst/>
            </a:prstGeom>
            <a:solidFill>
              <a:srgbClr val="00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2000" dirty="0">
                <a:cs typeface="Arial" pitchFamily="34" charset="0"/>
              </a:endParaRPr>
            </a:p>
          </p:txBody>
        </p:sp>
        <p:sp>
          <p:nvSpPr>
            <p:cNvPr id="55" name="Rectangle 3"/>
            <p:cNvSpPr>
              <a:spLocks noChangeArrowheads="1"/>
            </p:cNvSpPr>
            <p:nvPr/>
          </p:nvSpPr>
          <p:spPr bwMode="auto">
            <a:xfrm>
              <a:off x="1086422" y="6087557"/>
              <a:ext cx="1655762" cy="7143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2000" dirty="0">
                <a:cs typeface="Arial" pitchFamily="34" charset="0"/>
              </a:endParaRPr>
            </a:p>
          </p:txBody>
        </p:sp>
        <p:grpSp>
          <p:nvGrpSpPr>
            <p:cNvPr id="4" name="Group 4"/>
            <p:cNvGrpSpPr>
              <a:grpSpLocks/>
            </p:cNvGrpSpPr>
            <p:nvPr/>
          </p:nvGrpSpPr>
          <p:grpSpPr bwMode="auto">
            <a:xfrm rot="18900000">
              <a:off x="-87742" y="3929352"/>
              <a:ext cx="669925" cy="1150937"/>
              <a:chOff x="2957" y="2115"/>
              <a:chExt cx="422" cy="725"/>
            </a:xfrm>
          </p:grpSpPr>
          <p:sp>
            <p:nvSpPr>
              <p:cNvPr id="65" name="AutoShape 5"/>
              <p:cNvSpPr>
                <a:spLocks noChangeArrowheads="1"/>
              </p:cNvSpPr>
              <p:nvPr/>
            </p:nvSpPr>
            <p:spPr bwMode="auto">
              <a:xfrm>
                <a:off x="2957" y="2372"/>
                <a:ext cx="422" cy="468"/>
              </a:xfrm>
              <a:prstGeom prst="triangle">
                <a:avLst>
                  <a:gd name="adj" fmla="val 50000"/>
                </a:avLst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>
                  <a:cs typeface="Arial" pitchFamily="34" charset="0"/>
                </a:endParaRPr>
              </a:p>
            </p:txBody>
          </p:sp>
          <p:sp>
            <p:nvSpPr>
              <p:cNvPr id="66" name="Rectangle 6"/>
              <p:cNvSpPr>
                <a:spLocks noChangeArrowheads="1"/>
              </p:cNvSpPr>
              <p:nvPr/>
            </p:nvSpPr>
            <p:spPr bwMode="auto">
              <a:xfrm>
                <a:off x="3144" y="2115"/>
                <a:ext cx="57" cy="321"/>
              </a:xfrm>
              <a:prstGeom prst="rect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>
                  <a:cs typeface="Arial" pitchFamily="34" charset="0"/>
                </a:endParaRPr>
              </a:p>
            </p:txBody>
          </p:sp>
        </p:grpSp>
        <p:sp>
          <p:nvSpPr>
            <p:cNvPr id="67" name="AutoShape 7"/>
            <p:cNvSpPr>
              <a:spLocks noChangeArrowheads="1"/>
            </p:cNvSpPr>
            <p:nvPr/>
          </p:nvSpPr>
          <p:spPr bwMode="auto">
            <a:xfrm rot="18900000" flipV="1">
              <a:off x="718401" y="4760324"/>
              <a:ext cx="720725" cy="100806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B0F0">
                <a:alpha val="36000"/>
              </a:srgbClr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2000" dirty="0">
                <a:cs typeface="Arial" pitchFamily="34" charset="0"/>
              </a:endParaRPr>
            </a:p>
          </p:txBody>
        </p:sp>
        <p:sp>
          <p:nvSpPr>
            <p:cNvPr id="68" name="Text Box 8"/>
            <p:cNvSpPr txBox="1">
              <a:spLocks noChangeArrowheads="1"/>
            </p:cNvSpPr>
            <p:nvPr/>
          </p:nvSpPr>
          <p:spPr bwMode="auto">
            <a:xfrm>
              <a:off x="1043608" y="6125235"/>
              <a:ext cx="166124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2000" dirty="0" smtClean="0">
                  <a:cs typeface="Arial" pitchFamily="34" charset="0"/>
                </a:rPr>
                <a:t>10 </a:t>
              </a:r>
              <a:r>
                <a:rPr lang="en-US" altLang="ja-JP" sz="2000" dirty="0">
                  <a:cs typeface="Arial" pitchFamily="34" charset="0"/>
                </a:rPr>
                <a:t>K</a:t>
              </a:r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auto">
            <a:xfrm>
              <a:off x="1115616" y="5549170"/>
              <a:ext cx="172819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>
                  <a:solidFill>
                    <a:srgbClr val="0000FF"/>
                  </a:solidFill>
                  <a:cs typeface="Arial" pitchFamily="34" charset="0"/>
                </a:rPr>
                <a:t>Solid O</a:t>
              </a:r>
              <a:r>
                <a:rPr lang="en-US" altLang="ja-JP" sz="2000" baseline="-25000" dirty="0" smtClean="0">
                  <a:solidFill>
                    <a:srgbClr val="0000FF"/>
                  </a:solidFill>
                  <a:cs typeface="Arial" pitchFamily="34" charset="0"/>
                </a:rPr>
                <a:t>2</a:t>
              </a:r>
              <a:r>
                <a:rPr lang="en-US" altLang="ja-JP" sz="2000" dirty="0" smtClean="0">
                  <a:solidFill>
                    <a:srgbClr val="0000FF"/>
                  </a:solidFill>
                  <a:cs typeface="Arial" pitchFamily="34" charset="0"/>
                </a:rPr>
                <a:t> 8 ML</a:t>
              </a:r>
            </a:p>
          </p:txBody>
        </p:sp>
        <p:sp>
          <p:nvSpPr>
            <p:cNvPr id="73" name="Text Box 14"/>
            <p:cNvSpPr txBox="1">
              <a:spLocks noChangeArrowheads="1"/>
            </p:cNvSpPr>
            <p:nvPr/>
          </p:nvSpPr>
          <p:spPr bwMode="auto">
            <a:xfrm>
              <a:off x="0" y="6488668"/>
              <a:ext cx="31318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ja-JP" dirty="0" smtClean="0">
                  <a:cs typeface="Arial" pitchFamily="34" charset="0"/>
                </a:rPr>
                <a:t>1 ML = 10</a:t>
              </a:r>
              <a:r>
                <a:rPr lang="en-US" altLang="ja-JP" baseline="30000" dirty="0" smtClean="0">
                  <a:cs typeface="Arial" pitchFamily="34" charset="0"/>
                </a:rPr>
                <a:t>15</a:t>
              </a:r>
              <a:r>
                <a:rPr lang="en-US" altLang="ja-JP" dirty="0" smtClean="0">
                  <a:cs typeface="Arial" pitchFamily="34" charset="0"/>
                </a:rPr>
                <a:t> molecules cm</a:t>
              </a:r>
              <a:r>
                <a:rPr lang="en-US" altLang="ja-JP" baseline="30000" dirty="0" smtClean="0">
                  <a:cs typeface="Arial" pitchFamily="34" charset="0"/>
                </a:rPr>
                <a:t>-2</a:t>
              </a:r>
            </a:p>
          </p:txBody>
        </p:sp>
        <p:grpSp>
          <p:nvGrpSpPr>
            <p:cNvPr id="5" name="グループ化 95"/>
            <p:cNvGrpSpPr/>
            <p:nvPr/>
          </p:nvGrpSpPr>
          <p:grpSpPr>
            <a:xfrm>
              <a:off x="3852243" y="5980475"/>
              <a:ext cx="1655763" cy="215900"/>
              <a:chOff x="3632201" y="3425974"/>
              <a:chExt cx="1655763" cy="215900"/>
            </a:xfrm>
          </p:grpSpPr>
          <p:sp>
            <p:nvSpPr>
              <p:cNvPr id="75" name="Rectangle 17"/>
              <p:cNvSpPr>
                <a:spLocks noChangeArrowheads="1"/>
              </p:cNvSpPr>
              <p:nvPr/>
            </p:nvSpPr>
            <p:spPr bwMode="auto">
              <a:xfrm>
                <a:off x="3703638" y="3425974"/>
                <a:ext cx="1512888" cy="215900"/>
              </a:xfrm>
              <a:prstGeom prst="rect">
                <a:avLst/>
              </a:prstGeom>
              <a:solidFill>
                <a:srgbClr val="009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2000" dirty="0">
                  <a:cs typeface="Arial" pitchFamily="34" charset="0"/>
                </a:endParaRPr>
              </a:p>
            </p:txBody>
          </p:sp>
          <p:sp>
            <p:nvSpPr>
              <p:cNvPr id="76" name="Rectangle 18"/>
              <p:cNvSpPr>
                <a:spLocks noChangeArrowheads="1"/>
              </p:cNvSpPr>
              <p:nvPr/>
            </p:nvSpPr>
            <p:spPr bwMode="auto">
              <a:xfrm>
                <a:off x="3632201" y="3567262"/>
                <a:ext cx="1655763" cy="71438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2000" dirty="0">
                  <a:cs typeface="Arial" pitchFamily="34" charset="0"/>
                </a:endParaRPr>
              </a:p>
            </p:txBody>
          </p:sp>
        </p:grpSp>
        <p:grpSp>
          <p:nvGrpSpPr>
            <p:cNvPr id="6" name="Group 79"/>
            <p:cNvGrpSpPr>
              <a:grpSpLocks/>
            </p:cNvGrpSpPr>
            <p:nvPr/>
          </p:nvGrpSpPr>
          <p:grpSpPr bwMode="auto">
            <a:xfrm>
              <a:off x="6227764" y="5432192"/>
              <a:ext cx="2792413" cy="758825"/>
              <a:chOff x="3923" y="2818"/>
              <a:chExt cx="1759" cy="478"/>
            </a:xfrm>
          </p:grpSpPr>
          <p:sp>
            <p:nvSpPr>
              <p:cNvPr id="82" name="Rectangle 64"/>
              <p:cNvSpPr>
                <a:spLocks noChangeArrowheads="1"/>
              </p:cNvSpPr>
              <p:nvPr/>
            </p:nvSpPr>
            <p:spPr bwMode="auto">
              <a:xfrm>
                <a:off x="4195" y="3160"/>
                <a:ext cx="953" cy="136"/>
              </a:xfrm>
              <a:prstGeom prst="rect">
                <a:avLst/>
              </a:prstGeom>
              <a:solidFill>
                <a:srgbClr val="009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2000" dirty="0">
                  <a:cs typeface="Arial" pitchFamily="34" charset="0"/>
                </a:endParaRPr>
              </a:p>
            </p:txBody>
          </p:sp>
          <p:sp>
            <p:nvSpPr>
              <p:cNvPr id="83" name="Rectangle 65"/>
              <p:cNvSpPr>
                <a:spLocks noChangeArrowheads="1"/>
              </p:cNvSpPr>
              <p:nvPr/>
            </p:nvSpPr>
            <p:spPr bwMode="auto">
              <a:xfrm>
                <a:off x="4150" y="3249"/>
                <a:ext cx="1043" cy="45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2000" dirty="0">
                  <a:cs typeface="Arial" pitchFamily="34" charset="0"/>
                </a:endParaRPr>
              </a:p>
            </p:txBody>
          </p:sp>
          <p:sp>
            <p:nvSpPr>
              <p:cNvPr id="85" name="Line 67"/>
              <p:cNvSpPr>
                <a:spLocks noChangeShapeType="1"/>
              </p:cNvSpPr>
              <p:nvPr/>
            </p:nvSpPr>
            <p:spPr bwMode="auto">
              <a:xfrm>
                <a:off x="3923" y="2818"/>
                <a:ext cx="454" cy="22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 sz="2000" dirty="0">
                  <a:cs typeface="Arial" pitchFamily="34" charset="0"/>
                </a:endParaRPr>
              </a:p>
            </p:txBody>
          </p:sp>
          <p:sp>
            <p:nvSpPr>
              <p:cNvPr id="86" name="Line 68"/>
              <p:cNvSpPr>
                <a:spLocks noChangeShapeType="1"/>
              </p:cNvSpPr>
              <p:nvPr/>
            </p:nvSpPr>
            <p:spPr bwMode="auto">
              <a:xfrm flipV="1">
                <a:off x="5012" y="2818"/>
                <a:ext cx="454" cy="22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 sz="2000" dirty="0">
                  <a:cs typeface="Arial" pitchFamily="34" charset="0"/>
                </a:endParaRPr>
              </a:p>
            </p:txBody>
          </p:sp>
          <p:sp>
            <p:nvSpPr>
              <p:cNvPr id="87" name="Text Box 69"/>
              <p:cNvSpPr txBox="1">
                <a:spLocks noChangeArrowheads="1"/>
              </p:cNvSpPr>
              <p:nvPr/>
            </p:nvSpPr>
            <p:spPr bwMode="auto">
              <a:xfrm>
                <a:off x="5284" y="2917"/>
                <a:ext cx="398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FF0000"/>
                    </a:solidFill>
                    <a:cs typeface="Arial" pitchFamily="34" charset="0"/>
                  </a:rPr>
                  <a:t>FTIR</a:t>
                </a:r>
              </a:p>
            </p:txBody>
          </p:sp>
        </p:grpSp>
        <p:sp>
          <p:nvSpPr>
            <p:cNvPr id="94" name="Line 10"/>
            <p:cNvSpPr>
              <a:spLocks noChangeShapeType="1"/>
            </p:cNvSpPr>
            <p:nvPr/>
          </p:nvSpPr>
          <p:spPr bwMode="auto">
            <a:xfrm>
              <a:off x="4211959" y="4579311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95" name="Line 12"/>
            <p:cNvSpPr>
              <a:spLocks noChangeShapeType="1"/>
            </p:cNvSpPr>
            <p:nvPr/>
          </p:nvSpPr>
          <p:spPr bwMode="auto">
            <a:xfrm>
              <a:off x="4013798" y="4581058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96" name="Text Box 17"/>
            <p:cNvSpPr txBox="1">
              <a:spLocks noChangeArrowheads="1"/>
            </p:cNvSpPr>
            <p:nvPr/>
          </p:nvSpPr>
          <p:spPr bwMode="auto">
            <a:xfrm>
              <a:off x="3203848" y="3861049"/>
              <a:ext cx="288032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>
                  <a:solidFill>
                    <a:srgbClr val="0000FF"/>
                  </a:solidFill>
                  <a:cs typeface="Arial" pitchFamily="34" charset="0"/>
                </a:rPr>
                <a:t>H </a:t>
              </a:r>
              <a:r>
                <a:rPr lang="en-US" altLang="ja-JP" dirty="0" smtClean="0">
                  <a:solidFill>
                    <a:srgbClr val="0000FF"/>
                  </a:solidFill>
                  <a:cs typeface="Arial" pitchFamily="34" charset="0"/>
                </a:rPr>
                <a:t>atoms (100 K)</a:t>
              </a:r>
            </a:p>
            <a:p>
              <a:pPr algn="ctr"/>
              <a:r>
                <a:rPr lang="en-US" altLang="ja-JP" dirty="0" smtClean="0">
                  <a:solidFill>
                    <a:srgbClr val="0000FF"/>
                  </a:solidFill>
                  <a:cs typeface="Arial" pitchFamily="34" charset="0"/>
                </a:rPr>
                <a:t>(10</a:t>
              </a:r>
              <a:r>
                <a:rPr lang="en-US" altLang="ja-JP" baseline="30000" dirty="0" smtClean="0">
                  <a:solidFill>
                    <a:srgbClr val="0000FF"/>
                  </a:solidFill>
                  <a:cs typeface="Arial" pitchFamily="34" charset="0"/>
                </a:rPr>
                <a:t>14</a:t>
              </a:r>
              <a:r>
                <a:rPr lang="en-US" altLang="ja-JP" dirty="0" smtClean="0">
                  <a:solidFill>
                    <a:srgbClr val="0000FF"/>
                  </a:solidFill>
                  <a:cs typeface="Arial" pitchFamily="34" charset="0"/>
                </a:rPr>
                <a:t> atoms cm</a:t>
              </a:r>
              <a:r>
                <a:rPr lang="en-US" altLang="ja-JP" baseline="30000" dirty="0" smtClean="0">
                  <a:solidFill>
                    <a:srgbClr val="0000FF"/>
                  </a:solidFill>
                  <a:cs typeface="Arial" pitchFamily="34" charset="0"/>
                </a:rPr>
                <a:t>-2</a:t>
              </a:r>
              <a:r>
                <a:rPr lang="en-US" altLang="ja-JP" dirty="0" smtClean="0">
                  <a:solidFill>
                    <a:srgbClr val="0000FF"/>
                  </a:solidFill>
                  <a:cs typeface="Arial" pitchFamily="34" charset="0"/>
                </a:rPr>
                <a:t> s</a:t>
              </a:r>
              <a:r>
                <a:rPr lang="en-US" altLang="ja-JP" baseline="30000" dirty="0" smtClean="0">
                  <a:solidFill>
                    <a:srgbClr val="0000FF"/>
                  </a:solidFill>
                  <a:cs typeface="Arial" pitchFamily="34" charset="0"/>
                </a:rPr>
                <a:t>-1</a:t>
              </a:r>
              <a:r>
                <a:rPr lang="en-US" altLang="ja-JP" dirty="0" smtClean="0">
                  <a:solidFill>
                    <a:srgbClr val="0000FF"/>
                  </a:solidFill>
                  <a:cs typeface="Arial" pitchFamily="34" charset="0"/>
                </a:rPr>
                <a:t>)</a:t>
              </a:r>
              <a:endParaRPr lang="en-US" altLang="ja-JP" dirty="0">
                <a:solidFill>
                  <a:srgbClr val="0000FF"/>
                </a:solidFill>
                <a:cs typeface="Arial" pitchFamily="34" charset="0"/>
              </a:endParaRPr>
            </a:p>
          </p:txBody>
        </p:sp>
        <p:sp>
          <p:nvSpPr>
            <p:cNvPr id="99" name="Oval 13"/>
            <p:cNvSpPr>
              <a:spLocks noChangeArrowheads="1"/>
            </p:cNvSpPr>
            <p:nvPr/>
          </p:nvSpPr>
          <p:spPr bwMode="auto">
            <a:xfrm>
              <a:off x="4589492" y="5658527"/>
              <a:ext cx="105405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00" name="Oval 14"/>
            <p:cNvSpPr>
              <a:spLocks noChangeArrowheads="1"/>
            </p:cNvSpPr>
            <p:nvPr/>
          </p:nvSpPr>
          <p:spPr bwMode="auto">
            <a:xfrm>
              <a:off x="4522484" y="5330138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01" name="Oval 15"/>
            <p:cNvSpPr>
              <a:spLocks noChangeArrowheads="1"/>
            </p:cNvSpPr>
            <p:nvPr/>
          </p:nvSpPr>
          <p:spPr bwMode="auto">
            <a:xfrm>
              <a:off x="3995935" y="5610346"/>
              <a:ext cx="105404" cy="105404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4403745" y="5719003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03" name="Oval 26"/>
            <p:cNvSpPr>
              <a:spLocks noChangeArrowheads="1"/>
            </p:cNvSpPr>
            <p:nvPr/>
          </p:nvSpPr>
          <p:spPr bwMode="auto">
            <a:xfrm>
              <a:off x="4152446" y="5658527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04" name="Oval 13"/>
            <p:cNvSpPr>
              <a:spLocks noChangeArrowheads="1"/>
            </p:cNvSpPr>
            <p:nvPr/>
          </p:nvSpPr>
          <p:spPr bwMode="auto">
            <a:xfrm>
              <a:off x="5330691" y="5646197"/>
              <a:ext cx="105405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05" name="Oval 14"/>
            <p:cNvSpPr>
              <a:spLocks noChangeArrowheads="1"/>
            </p:cNvSpPr>
            <p:nvPr/>
          </p:nvSpPr>
          <p:spPr bwMode="auto">
            <a:xfrm>
              <a:off x="5263683" y="5317808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06" name="Oval 15"/>
            <p:cNvSpPr>
              <a:spLocks noChangeArrowheads="1"/>
            </p:cNvSpPr>
            <p:nvPr/>
          </p:nvSpPr>
          <p:spPr bwMode="auto">
            <a:xfrm>
              <a:off x="4737134" y="5598016"/>
              <a:ext cx="105404" cy="105404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07" name="Oval 16"/>
            <p:cNvSpPr>
              <a:spLocks noChangeArrowheads="1"/>
            </p:cNvSpPr>
            <p:nvPr/>
          </p:nvSpPr>
          <p:spPr bwMode="auto">
            <a:xfrm>
              <a:off x="5144944" y="5706673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08" name="Oval 26"/>
            <p:cNvSpPr>
              <a:spLocks noChangeArrowheads="1"/>
            </p:cNvSpPr>
            <p:nvPr/>
          </p:nvSpPr>
          <p:spPr bwMode="auto">
            <a:xfrm>
              <a:off x="4893645" y="5646197"/>
              <a:ext cx="105404" cy="10540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09" name="Line 10"/>
            <p:cNvSpPr>
              <a:spLocks noChangeShapeType="1"/>
            </p:cNvSpPr>
            <p:nvPr/>
          </p:nvSpPr>
          <p:spPr bwMode="auto">
            <a:xfrm>
              <a:off x="4626145" y="4578102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10" name="Line 12"/>
            <p:cNvSpPr>
              <a:spLocks noChangeShapeType="1"/>
            </p:cNvSpPr>
            <p:nvPr/>
          </p:nvSpPr>
          <p:spPr bwMode="auto">
            <a:xfrm>
              <a:off x="4427984" y="4579849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11" name="Line 10"/>
            <p:cNvSpPr>
              <a:spLocks noChangeShapeType="1"/>
            </p:cNvSpPr>
            <p:nvPr/>
          </p:nvSpPr>
          <p:spPr bwMode="auto">
            <a:xfrm>
              <a:off x="5021910" y="4580155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12" name="Line 12"/>
            <p:cNvSpPr>
              <a:spLocks noChangeShapeType="1"/>
            </p:cNvSpPr>
            <p:nvPr/>
          </p:nvSpPr>
          <p:spPr bwMode="auto">
            <a:xfrm>
              <a:off x="4823749" y="4581902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13" name="Line 10"/>
            <p:cNvSpPr>
              <a:spLocks noChangeShapeType="1"/>
            </p:cNvSpPr>
            <p:nvPr/>
          </p:nvSpPr>
          <p:spPr bwMode="auto">
            <a:xfrm>
              <a:off x="5374047" y="4650954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14" name="Line 12"/>
            <p:cNvSpPr>
              <a:spLocks noChangeShapeType="1"/>
            </p:cNvSpPr>
            <p:nvPr/>
          </p:nvSpPr>
          <p:spPr bwMode="auto">
            <a:xfrm>
              <a:off x="5237935" y="4580693"/>
              <a:ext cx="0" cy="5365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ja-JP" altLang="en-US" sz="2800" dirty="0">
                <a:cs typeface="Arial" pitchFamily="34" charset="0"/>
              </a:endParaRPr>
            </a:p>
          </p:txBody>
        </p:sp>
        <p:sp>
          <p:nvSpPr>
            <p:cNvPr id="116" name="テキスト ボックス 115"/>
            <p:cNvSpPr txBox="1"/>
            <p:nvPr/>
          </p:nvSpPr>
          <p:spPr>
            <a:xfrm>
              <a:off x="6564003" y="5013177"/>
              <a:ext cx="17524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6600" dirty="0" smtClean="0">
                  <a:cs typeface="Arial" pitchFamily="34" charset="0"/>
                </a:rPr>
                <a:t>?</a:t>
              </a:r>
            </a:p>
          </p:txBody>
        </p:sp>
        <p:sp>
          <p:nvSpPr>
            <p:cNvPr id="117" name="Text Box 5"/>
            <p:cNvSpPr txBox="1">
              <a:spLocks noChangeArrowheads="1"/>
            </p:cNvSpPr>
            <p:nvPr/>
          </p:nvSpPr>
          <p:spPr bwMode="auto">
            <a:xfrm>
              <a:off x="5697575" y="4077072"/>
              <a:ext cx="3446425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ja-JP" dirty="0" smtClean="0">
                  <a:cs typeface="Arial" pitchFamily="34" charset="0"/>
                </a:rPr>
                <a:t>Infrared reflection-absorption </a:t>
              </a:r>
            </a:p>
            <a:p>
              <a:pPr algn="ctr" eaLnBrk="1" hangingPunct="1"/>
              <a:r>
                <a:rPr lang="en-US" altLang="ja-JP" dirty="0" smtClean="0">
                  <a:cs typeface="Arial" pitchFamily="34" charset="0"/>
                </a:rPr>
                <a:t>spectroscopy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In-situ, non-destructive, 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high-sensitivity.</a:t>
              </a:r>
            </a:p>
            <a:p>
              <a:pPr algn="ctr" eaLnBrk="1" hangingPunct="1"/>
              <a:endParaRPr lang="en-US" altLang="ja-JP" dirty="0" smtClean="0">
                <a:cs typeface="Arial" pitchFamily="34" charset="0"/>
              </a:endParaRPr>
            </a:p>
          </p:txBody>
        </p:sp>
      </p:grpSp>
      <p:sp>
        <p:nvSpPr>
          <p:cNvPr id="49" name="正方形/長方形 48"/>
          <p:cNvSpPr/>
          <p:nvPr/>
        </p:nvSpPr>
        <p:spPr>
          <a:xfrm>
            <a:off x="3744416" y="5890046"/>
            <a:ext cx="2411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ja-JP" dirty="0" smtClean="0"/>
              <a:t>O</a:t>
            </a:r>
            <a:r>
              <a:rPr lang="pt-BR" altLang="ja-JP" baseline="-25000" dirty="0" smtClean="0"/>
              <a:t>2</a:t>
            </a:r>
            <a:r>
              <a:rPr lang="pt-BR" altLang="ja-JP" dirty="0" smtClean="0"/>
              <a:t> + H → HO</a:t>
            </a:r>
            <a:r>
              <a:rPr lang="pt-BR" altLang="ja-JP" baseline="-25000" dirty="0" smtClean="0"/>
              <a:t>2</a:t>
            </a:r>
            <a:r>
              <a:rPr lang="pt-BR" altLang="ja-JP" dirty="0" smtClean="0"/>
              <a:t> </a:t>
            </a:r>
          </a:p>
          <a:p>
            <a:r>
              <a:rPr lang="pt-BR" altLang="ja-JP" dirty="0" smtClean="0"/>
              <a:t>HO</a:t>
            </a:r>
            <a:r>
              <a:rPr lang="pt-BR" altLang="ja-JP" baseline="-25000" dirty="0" smtClean="0"/>
              <a:t>2</a:t>
            </a:r>
            <a:r>
              <a:rPr lang="pt-BR" altLang="ja-JP" dirty="0" smtClean="0"/>
              <a:t> + H → H</a:t>
            </a:r>
            <a:r>
              <a:rPr lang="pt-BR" altLang="ja-JP" baseline="-25000" dirty="0" smtClean="0"/>
              <a:t>2</a:t>
            </a:r>
            <a:r>
              <a:rPr lang="pt-BR" altLang="ja-JP" dirty="0" smtClean="0"/>
              <a:t>O</a:t>
            </a:r>
            <a:r>
              <a:rPr lang="pt-BR" altLang="ja-JP" baseline="-25000" dirty="0" smtClean="0"/>
              <a:t>2</a:t>
            </a:r>
            <a:endParaRPr lang="pt-BR" altLang="ja-JP" dirty="0" smtClean="0"/>
          </a:p>
          <a:p>
            <a:r>
              <a:rPr lang="pt-BR" altLang="ja-JP" dirty="0" smtClean="0"/>
              <a:t>H</a:t>
            </a:r>
            <a:r>
              <a:rPr lang="pt-BR" altLang="ja-JP" baseline="-25000" dirty="0" smtClean="0"/>
              <a:t>2</a:t>
            </a:r>
            <a:r>
              <a:rPr lang="pt-BR" altLang="ja-JP" dirty="0" smtClean="0"/>
              <a:t>O</a:t>
            </a:r>
            <a:r>
              <a:rPr lang="pt-BR" altLang="ja-JP" baseline="-25000" dirty="0" smtClean="0"/>
              <a:t>2</a:t>
            </a:r>
            <a:r>
              <a:rPr lang="pt-BR" altLang="ja-JP" dirty="0" smtClean="0"/>
              <a:t> + H → H</a:t>
            </a:r>
            <a:r>
              <a:rPr lang="pt-BR" altLang="ja-JP" baseline="-25000" dirty="0" smtClean="0"/>
              <a:t>2</a:t>
            </a:r>
            <a:r>
              <a:rPr lang="pt-BR" altLang="ja-JP" dirty="0" smtClean="0"/>
              <a:t>O + O</a:t>
            </a:r>
            <a:r>
              <a:rPr lang="en-US" altLang="ja-JP" dirty="0" smtClean="0"/>
              <a:t>H</a:t>
            </a:r>
            <a:endParaRPr lang="pt-BR" altLang="ja-JP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25881</TotalTime>
  <Words>3091</Words>
  <Application>Microsoft Office PowerPoint</Application>
  <PresentationFormat>画面に合わせる (4:3)</PresentationFormat>
  <Paragraphs>579</Paragraphs>
  <Slides>28</Slides>
  <Notes>4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28</vt:i4>
      </vt:variant>
    </vt:vector>
  </HeadingPairs>
  <TitlesOfParts>
    <vt:vector size="31" baseType="lpstr">
      <vt:lpstr>Office テーマ</vt:lpstr>
      <vt:lpstr>数式</vt:lpstr>
      <vt:lpstr>ｸﾞﾗﾌ</vt:lpstr>
      <vt:lpstr>スライド 1</vt:lpstr>
      <vt:lpstr>スライド 2</vt:lpstr>
      <vt:lpstr>スライド 3</vt:lpstr>
      <vt:lpstr>スライド 4</vt:lpstr>
      <vt:lpstr>スライド 5</vt:lpstr>
      <vt:lpstr>スライド 6</vt:lpstr>
      <vt:lpstr>スライド 7</vt:lpstr>
      <vt:lpstr>スライド 8</vt:lpstr>
      <vt:lpstr>スライド 9</vt:lpstr>
      <vt:lpstr>スライド 10</vt:lpstr>
      <vt:lpstr>スライド 11</vt:lpstr>
      <vt:lpstr>スライド 12</vt:lpstr>
      <vt:lpstr>スライド 13</vt:lpstr>
      <vt:lpstr>スライド 14</vt:lpstr>
      <vt:lpstr>スライド 15</vt:lpstr>
      <vt:lpstr>スライド 16</vt:lpstr>
      <vt:lpstr>スライド 17</vt:lpstr>
      <vt:lpstr>スライド 18</vt:lpstr>
      <vt:lpstr>スライド 19</vt:lpstr>
      <vt:lpstr>スライド 20</vt:lpstr>
      <vt:lpstr>スライド 21</vt:lpstr>
      <vt:lpstr>スライド 22</vt:lpstr>
      <vt:lpstr>スライド 23</vt:lpstr>
      <vt:lpstr>スライド 24</vt:lpstr>
      <vt:lpstr>スライド 25</vt:lpstr>
      <vt:lpstr>スライド 26</vt:lpstr>
      <vt:lpstr>スライド 27</vt:lpstr>
      <vt:lpstr>スライド 28</vt:lpstr>
    </vt:vector>
  </TitlesOfParts>
  <Company>低温研宇宙物質科学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hamatetsuya</dc:creator>
  <cp:lastModifiedBy>user</cp:lastModifiedBy>
  <cp:revision>4198</cp:revision>
  <dcterms:created xsi:type="dcterms:W3CDTF">2012-03-02T04:16:58Z</dcterms:created>
  <dcterms:modified xsi:type="dcterms:W3CDTF">2017-12-13T12:44:30Z</dcterms:modified>
</cp:coreProperties>
</file>